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Lst>
  <p:sldSz cx="24384000" cy="13716000"/>
  <p:notesSz cx="6858000" cy="9144000"/>
  <p:embeddedFontLst>
    <p:embeddedFont>
      <p:font typeface="NanumSquare Bold" panose="020B0600000101010101" charset="-127"/>
      <p:bold r:id="rId37"/>
    </p:embeddedFont>
    <p:embeddedFont>
      <p:font typeface="NanumSquare ExtraBold" panose="020B0600000101010101" charset="-127"/>
      <p:bold r:id="rId38"/>
    </p:embeddedFont>
    <p:embeddedFont>
      <p:font typeface="NanumSquare Regular" panose="020B0600000101010101" charset="-127"/>
      <p:regular r:id="rId39"/>
    </p:embeddedFont>
    <p:embeddedFont>
      <p:font typeface="NanumSquareRoundOTF ExtraBold" panose="020B0600000101010101" charset="-127"/>
      <p:bold r:id="rId40"/>
    </p:embeddedFont>
    <p:embeddedFont>
      <p:font typeface="Pretendard Regular" panose="020B0600000101010101" charset="-127"/>
      <p:regular r:id="rId41"/>
    </p:embeddedFont>
    <p:embeddedFont>
      <p:font typeface="맑은 고딕" panose="020B0503020000020004" pitchFamily="50" charset="-127"/>
      <p:regular r:id="rId42"/>
      <p:bold r:id="rId4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0" d="100"/>
          <a:sy n="50" d="100"/>
        </p:scale>
        <p:origin x="420" y="6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3.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6.fntdata"/><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1.fntdata"/><Relationship Id="rId40" Type="http://schemas.openxmlformats.org/officeDocument/2006/relationships/font" Target="fonts/font4.fntdata"/><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7.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2.fntdata"/><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font" Target="fonts/font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FCD7F68-7366-4CC8-9594-A1D47EAC37EA}" type="datetimeFigureOut">
              <a:rPr lang="ko-KR" altLang="en-US" smtClean="0"/>
              <a:t>2026-02-11</a:t>
            </a:fld>
            <a:endParaRPr lang="ko-KR" altLang="en-US"/>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8AA3C4C-5730-4CC3-A3BA-D7B6FBD9DB90}" type="slidenum">
              <a:rPr lang="ko-KR" altLang="en-US" smtClean="0"/>
              <a:t>‹#›</a:t>
            </a:fld>
            <a:endParaRPr lang="ko-KR" altLang="en-US"/>
          </a:p>
        </p:txBody>
      </p:sp>
    </p:spTree>
    <p:extLst>
      <p:ext uri="{BB962C8B-B14F-4D97-AF65-F5344CB8AC3E}">
        <p14:creationId xmlns:p14="http://schemas.microsoft.com/office/powerpoint/2010/main" val="2229370579"/>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I’m </a:t>
            </a:r>
            <a:r>
              <a:rPr lang="en-US" altLang="ko-KR" dirty="0" err="1"/>
              <a:t>gonna</a:t>
            </a:r>
            <a:r>
              <a:rPr lang="en-US" altLang="ko-KR" dirty="0"/>
              <a:t> tell you how we </a:t>
            </a:r>
            <a:r>
              <a:rPr lang="en-US" altLang="ko-KR" dirty="0" err="1"/>
              <a:t>evalutated</a:t>
            </a:r>
            <a:r>
              <a:rPr lang="en-US" altLang="ko-KR" dirty="0"/>
              <a:t> our prediction model with confusion matrix, and how we analyzed relationship between variables with mutual information coefficient, or MIC.</a:t>
            </a:r>
            <a:endParaRPr lang="ko-KR" altLang="en-US" dirty="0"/>
          </a:p>
        </p:txBody>
      </p:sp>
      <p:sp>
        <p:nvSpPr>
          <p:cNvPr id="4" name="슬라이드 번호 개체 틀 3"/>
          <p:cNvSpPr>
            <a:spLocks noGrp="1"/>
          </p:cNvSpPr>
          <p:nvPr>
            <p:ph type="sldNum" sz="quarter" idx="5"/>
          </p:nvPr>
        </p:nvSpPr>
        <p:spPr/>
        <p:txBody>
          <a:bodyPr/>
          <a:lstStyle/>
          <a:p>
            <a:fld id="{E8AA3C4C-5730-4CC3-A3BA-D7B6FBD9DB90}" type="slidenum">
              <a:rPr lang="ko-KR" altLang="en-US" smtClean="0"/>
              <a:t>13</a:t>
            </a:fld>
            <a:endParaRPr lang="ko-KR" altLang="en-US"/>
          </a:p>
        </p:txBody>
      </p:sp>
    </p:spTree>
    <p:extLst>
      <p:ext uri="{BB962C8B-B14F-4D97-AF65-F5344CB8AC3E}">
        <p14:creationId xmlns:p14="http://schemas.microsoft.com/office/powerpoint/2010/main" val="17541230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0" kern="1200" dirty="0">
                <a:solidFill>
                  <a:schemeClr val="tx1"/>
                </a:solidFill>
                <a:effectLst/>
                <a:latin typeface="+mn-lt"/>
                <a:ea typeface="+mn-ea"/>
                <a:cs typeface="+mn-cs"/>
              </a:rPr>
              <a:t>To test this, we used the MIC, or Maximal Information Coefficient. Look at the scatter plots on the screen . Standard Pearson correlation, the correlation coefficient that we are used to, only works for straight lines. they can't detect the relations in the bottom row, but MIC can.</a:t>
            </a:r>
          </a:p>
        </p:txBody>
      </p:sp>
      <p:sp>
        <p:nvSpPr>
          <p:cNvPr id="4" name="슬라이드 번호 개체 틀 3"/>
          <p:cNvSpPr>
            <a:spLocks noGrp="1"/>
          </p:cNvSpPr>
          <p:nvPr>
            <p:ph type="sldNum" sz="quarter" idx="5"/>
          </p:nvPr>
        </p:nvSpPr>
        <p:spPr/>
        <p:txBody>
          <a:bodyPr/>
          <a:lstStyle/>
          <a:p>
            <a:fld id="{E8AA3C4C-5730-4CC3-A3BA-D7B6FBD9DB90}" type="slidenum">
              <a:rPr lang="ko-KR" altLang="en-US" smtClean="0"/>
              <a:t>22</a:t>
            </a:fld>
            <a:endParaRPr lang="ko-KR" altLang="en-US"/>
          </a:p>
        </p:txBody>
      </p:sp>
    </p:spTree>
    <p:extLst>
      <p:ext uri="{BB962C8B-B14F-4D97-AF65-F5344CB8AC3E}">
        <p14:creationId xmlns:p14="http://schemas.microsoft.com/office/powerpoint/2010/main" val="32401527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0" kern="1200" dirty="0">
                <a:solidFill>
                  <a:schemeClr val="tx1"/>
                </a:solidFill>
                <a:effectLst/>
                <a:latin typeface="+mn-lt"/>
                <a:ea typeface="+mn-ea"/>
                <a:cs typeface="+mn-cs"/>
              </a:rPr>
              <a:t>How does it work? MIC iteratively draws different grids over the distribution to find the one that best explains the data. Look at the 'High Information Cells' highlighted in green on the plots. By calculating how well the data partitions into these bins, MIC can catch any pattern, no matter how 'weird' or non-linear it is.</a:t>
            </a:r>
          </a:p>
        </p:txBody>
      </p:sp>
      <p:sp>
        <p:nvSpPr>
          <p:cNvPr id="4" name="슬라이드 번호 개체 틀 3"/>
          <p:cNvSpPr>
            <a:spLocks noGrp="1"/>
          </p:cNvSpPr>
          <p:nvPr>
            <p:ph type="sldNum" sz="quarter" idx="5"/>
          </p:nvPr>
        </p:nvSpPr>
        <p:spPr/>
        <p:txBody>
          <a:bodyPr/>
          <a:lstStyle/>
          <a:p>
            <a:fld id="{E8AA3C4C-5730-4CC3-A3BA-D7B6FBD9DB90}" type="slidenum">
              <a:rPr lang="ko-KR" altLang="en-US" smtClean="0"/>
              <a:t>23</a:t>
            </a:fld>
            <a:endParaRPr lang="ko-KR" altLang="en-US"/>
          </a:p>
        </p:txBody>
      </p:sp>
    </p:spTree>
    <p:extLst>
      <p:ext uri="{BB962C8B-B14F-4D97-AF65-F5344CB8AC3E}">
        <p14:creationId xmlns:p14="http://schemas.microsoft.com/office/powerpoint/2010/main" val="24702756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sz="1200" b="0" kern="1200" dirty="0">
                <a:solidFill>
                  <a:schemeClr val="tx1"/>
                </a:solidFill>
                <a:effectLst/>
                <a:latin typeface="+mn-lt"/>
                <a:ea typeface="+mn-ea"/>
                <a:cs typeface="+mn-cs"/>
              </a:rPr>
              <a:t>So we calculated MIC for every features against depression. But as a result, as you can see, every features had MIC below 0.1. statistically mic lower than 0.1 means it has no relationships.</a:t>
            </a:r>
          </a:p>
        </p:txBody>
      </p:sp>
      <p:sp>
        <p:nvSpPr>
          <p:cNvPr id="4" name="슬라이드 번호 개체 틀 3"/>
          <p:cNvSpPr>
            <a:spLocks noGrp="1"/>
          </p:cNvSpPr>
          <p:nvPr>
            <p:ph type="sldNum" sz="quarter" idx="5"/>
          </p:nvPr>
        </p:nvSpPr>
        <p:spPr/>
        <p:txBody>
          <a:bodyPr/>
          <a:lstStyle/>
          <a:p>
            <a:fld id="{E8AA3C4C-5730-4CC3-A3BA-D7B6FBD9DB90}" type="slidenum">
              <a:rPr lang="ko-KR" altLang="en-US" smtClean="0"/>
              <a:t>24</a:t>
            </a:fld>
            <a:endParaRPr lang="ko-KR" altLang="en-US"/>
          </a:p>
        </p:txBody>
      </p:sp>
    </p:spTree>
    <p:extLst>
      <p:ext uri="{BB962C8B-B14F-4D97-AF65-F5344CB8AC3E}">
        <p14:creationId xmlns:p14="http://schemas.microsoft.com/office/powerpoint/2010/main" val="16379329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sz="1200" b="0" kern="1200" dirty="0">
                <a:solidFill>
                  <a:schemeClr val="tx1"/>
                </a:solidFill>
                <a:effectLst/>
                <a:latin typeface="+mn-lt"/>
                <a:ea typeface="+mn-ea"/>
                <a:cs typeface="+mn-cs"/>
              </a:rPr>
              <a:t>We can now confidently reject Hypothesis 1 and confirm Hypothesis 2. the conclusion by so far, was that it is wrong to blame external circumstances—like how much a student studies or sleeps—as the sole cause of depression. Because our supervised models couldn't find a direct link, we decided to use Unsupervised Learning to see if there were hidden groups we were overlooking."</a:t>
            </a:r>
          </a:p>
        </p:txBody>
      </p:sp>
      <p:sp>
        <p:nvSpPr>
          <p:cNvPr id="4" name="슬라이드 번호 개체 틀 3"/>
          <p:cNvSpPr>
            <a:spLocks noGrp="1"/>
          </p:cNvSpPr>
          <p:nvPr>
            <p:ph type="sldNum" sz="quarter" idx="5"/>
          </p:nvPr>
        </p:nvSpPr>
        <p:spPr/>
        <p:txBody>
          <a:bodyPr/>
          <a:lstStyle/>
          <a:p>
            <a:fld id="{E8AA3C4C-5730-4CC3-A3BA-D7B6FBD9DB90}" type="slidenum">
              <a:rPr lang="ko-KR" altLang="en-US" smtClean="0"/>
              <a:t>25</a:t>
            </a:fld>
            <a:endParaRPr lang="ko-KR" altLang="en-US"/>
          </a:p>
        </p:txBody>
      </p:sp>
    </p:spTree>
    <p:extLst>
      <p:ext uri="{BB962C8B-B14F-4D97-AF65-F5344CB8AC3E}">
        <p14:creationId xmlns:p14="http://schemas.microsoft.com/office/powerpoint/2010/main" val="17355126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Before Supervised Learning we had a look at correlation heatmap, there were no significant correlations, especially against Depression column, which is the target variable.</a:t>
            </a:r>
            <a:endParaRPr lang="ko-KR" altLang="en-US" dirty="0"/>
          </a:p>
        </p:txBody>
      </p:sp>
      <p:sp>
        <p:nvSpPr>
          <p:cNvPr id="4" name="슬라이드 번호 개체 틀 3"/>
          <p:cNvSpPr>
            <a:spLocks noGrp="1"/>
          </p:cNvSpPr>
          <p:nvPr>
            <p:ph type="sldNum" sz="quarter" idx="5"/>
          </p:nvPr>
        </p:nvSpPr>
        <p:spPr/>
        <p:txBody>
          <a:bodyPr/>
          <a:lstStyle/>
          <a:p>
            <a:fld id="{E8AA3C4C-5730-4CC3-A3BA-D7B6FBD9DB90}" type="slidenum">
              <a:rPr lang="ko-KR" altLang="en-US" smtClean="0"/>
              <a:t>14</a:t>
            </a:fld>
            <a:endParaRPr lang="ko-KR" altLang="en-US"/>
          </a:p>
        </p:txBody>
      </p:sp>
    </p:spTree>
    <p:extLst>
      <p:ext uri="{BB962C8B-B14F-4D97-AF65-F5344CB8AC3E}">
        <p14:creationId xmlns:p14="http://schemas.microsoft.com/office/powerpoint/2010/main" val="9141001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I used Random Forest Classifier for prediction. I split data 80% for training, 20% for test to predict if the student has Depression. As a result, it had 90% accuracy on test cases. But I had a doubt. If you remember the distribution of Depression, 90% of students were fine and only 10% were depressed. So I if predict everyone as fine, it is still 90% accurate. </a:t>
            </a:r>
            <a:r>
              <a:rPr lang="en-US" altLang="ko-KR" sz="1200" b="0" kern="1200" dirty="0">
                <a:solidFill>
                  <a:schemeClr val="tx1"/>
                </a:solidFill>
                <a:effectLst/>
                <a:latin typeface="+mn-lt"/>
                <a:ea typeface="+mn-ea"/>
                <a:cs typeface="+mn-cs"/>
              </a:rPr>
              <a:t>We needed a better way to evaluate the prediction which is ….</a:t>
            </a:r>
          </a:p>
        </p:txBody>
      </p:sp>
      <p:sp>
        <p:nvSpPr>
          <p:cNvPr id="4" name="슬라이드 번호 개체 틀 3"/>
          <p:cNvSpPr>
            <a:spLocks noGrp="1"/>
          </p:cNvSpPr>
          <p:nvPr>
            <p:ph type="sldNum" sz="quarter" idx="5"/>
          </p:nvPr>
        </p:nvSpPr>
        <p:spPr/>
        <p:txBody>
          <a:bodyPr/>
          <a:lstStyle/>
          <a:p>
            <a:fld id="{E8AA3C4C-5730-4CC3-A3BA-D7B6FBD9DB90}" type="slidenum">
              <a:rPr lang="ko-KR" altLang="en-US" smtClean="0"/>
              <a:t>15</a:t>
            </a:fld>
            <a:endParaRPr lang="ko-KR" altLang="en-US"/>
          </a:p>
        </p:txBody>
      </p:sp>
    </p:spTree>
    <p:extLst>
      <p:ext uri="{BB962C8B-B14F-4D97-AF65-F5344CB8AC3E}">
        <p14:creationId xmlns:p14="http://schemas.microsoft.com/office/powerpoint/2010/main" val="33493932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0" kern="1200" dirty="0">
                <a:solidFill>
                  <a:schemeClr val="tx1"/>
                </a:solidFill>
                <a:effectLst/>
                <a:latin typeface="+mn-lt"/>
                <a:ea typeface="+mn-ea"/>
                <a:cs typeface="+mn-cs"/>
              </a:rPr>
              <a:t>A Confusion Matrix. Let's define the four quadrants you see </a:t>
            </a:r>
            <a:r>
              <a:rPr lang="en-US" altLang="ko-KR" sz="1200" b="0" kern="1200" dirty="0" err="1">
                <a:solidFill>
                  <a:schemeClr val="tx1"/>
                </a:solidFill>
                <a:effectLst/>
                <a:latin typeface="+mn-lt"/>
                <a:ea typeface="+mn-ea"/>
                <a:cs typeface="+mn-cs"/>
              </a:rPr>
              <a:t>here:TN</a:t>
            </a:r>
            <a:r>
              <a:rPr lang="en-US" altLang="ko-KR" sz="1200" b="0" kern="1200" dirty="0">
                <a:solidFill>
                  <a:schemeClr val="tx1"/>
                </a:solidFill>
                <a:effectLst/>
                <a:latin typeface="+mn-lt"/>
                <a:ea typeface="+mn-ea"/>
                <a:cs typeface="+mn-cs"/>
              </a:rPr>
              <a:t> (True Negative): We correctly predicted a healthy student as '</a:t>
            </a:r>
            <a:r>
              <a:rPr lang="en-US" altLang="ko-KR" sz="1200" b="0" kern="1200" dirty="0" err="1">
                <a:solidFill>
                  <a:schemeClr val="tx1"/>
                </a:solidFill>
                <a:effectLst/>
                <a:latin typeface="+mn-lt"/>
                <a:ea typeface="+mn-ea"/>
                <a:cs typeface="+mn-cs"/>
              </a:rPr>
              <a:t>False'.TP</a:t>
            </a:r>
            <a:r>
              <a:rPr lang="en-US" altLang="ko-KR" sz="1200" b="0" kern="1200" dirty="0">
                <a:solidFill>
                  <a:schemeClr val="tx1"/>
                </a:solidFill>
                <a:effectLst/>
                <a:latin typeface="+mn-lt"/>
                <a:ea typeface="+mn-ea"/>
                <a:cs typeface="+mn-cs"/>
              </a:rPr>
              <a:t> (True Positive): We correctly caught a student who actually has depression. FP (False Positive): we predicted depression, but the actually </a:t>
            </a:r>
            <a:r>
              <a:rPr lang="en-US" altLang="ko-KR" sz="1200" b="0" kern="1200" dirty="0" err="1">
                <a:solidFill>
                  <a:schemeClr val="tx1"/>
                </a:solidFill>
                <a:effectLst/>
                <a:latin typeface="+mn-lt"/>
                <a:ea typeface="+mn-ea"/>
                <a:cs typeface="+mn-cs"/>
              </a:rPr>
              <a:t>fine.FN</a:t>
            </a:r>
            <a:r>
              <a:rPr lang="en-US" altLang="ko-KR" sz="1200" b="0" kern="1200" dirty="0">
                <a:solidFill>
                  <a:schemeClr val="tx1"/>
                </a:solidFill>
                <a:effectLst/>
                <a:latin typeface="+mn-lt"/>
                <a:ea typeface="+mn-ea"/>
                <a:cs typeface="+mn-cs"/>
              </a:rPr>
              <a:t> (False Negative): A student is depressed, but we predicted they were </a:t>
            </a:r>
            <a:r>
              <a:rPr lang="en-US" altLang="ko-KR" sz="1200" b="0" kern="1200" dirty="0" err="1">
                <a:solidFill>
                  <a:schemeClr val="tx1"/>
                </a:solidFill>
                <a:effectLst/>
                <a:latin typeface="+mn-lt"/>
                <a:ea typeface="+mn-ea"/>
                <a:cs typeface="+mn-cs"/>
              </a:rPr>
              <a:t>fine.From</a:t>
            </a:r>
            <a:r>
              <a:rPr lang="en-US" altLang="ko-KR" sz="1200" b="0" kern="1200" dirty="0">
                <a:solidFill>
                  <a:schemeClr val="tx1"/>
                </a:solidFill>
                <a:effectLst/>
                <a:latin typeface="+mn-lt"/>
                <a:ea typeface="+mn-ea"/>
                <a:cs typeface="+mn-cs"/>
              </a:rPr>
              <a:t> these, we derive our three key </a:t>
            </a:r>
            <a:r>
              <a:rPr lang="en-US" altLang="ko-KR" sz="1200" b="0" kern="1200" dirty="0" err="1">
                <a:solidFill>
                  <a:schemeClr val="tx1"/>
                </a:solidFill>
                <a:effectLst/>
                <a:latin typeface="+mn-lt"/>
                <a:ea typeface="+mn-ea"/>
                <a:cs typeface="+mn-cs"/>
              </a:rPr>
              <a:t>metrics:Precision</a:t>
            </a:r>
            <a:r>
              <a:rPr lang="en-US" altLang="ko-KR" sz="1200" b="0" kern="1200" dirty="0">
                <a:solidFill>
                  <a:schemeClr val="tx1"/>
                </a:solidFill>
                <a:effectLst/>
                <a:latin typeface="+mn-lt"/>
                <a:ea typeface="+mn-ea"/>
                <a:cs typeface="+mn-cs"/>
              </a:rPr>
              <a:t>: Calculated as $TP / (FP + TP)$. This tells us: 'Of all the students we flagged as depressed, how many actually </a:t>
            </a:r>
            <a:r>
              <a:rPr lang="en-US" altLang="ko-KR" sz="1200" b="0" kern="1200" dirty="0" err="1">
                <a:solidFill>
                  <a:schemeClr val="tx1"/>
                </a:solidFill>
                <a:effectLst/>
                <a:latin typeface="+mn-lt"/>
                <a:ea typeface="+mn-ea"/>
                <a:cs typeface="+mn-cs"/>
              </a:rPr>
              <a:t>were?'Recall</a:t>
            </a:r>
            <a:r>
              <a:rPr lang="en-US" altLang="ko-KR" sz="1200" b="0" kern="1200" dirty="0">
                <a:solidFill>
                  <a:schemeClr val="tx1"/>
                </a:solidFill>
                <a:effectLst/>
                <a:latin typeface="+mn-lt"/>
                <a:ea typeface="+mn-ea"/>
                <a:cs typeface="+mn-cs"/>
              </a:rPr>
              <a:t>: Calculated as $TP / (FN + TP)$. This asks: 'Of all the students who truly have depression, how many did we successfully catch?'F1-Score: This is the harmonic mean of Precision and Recall. It’s a single score that balances both. I'm using macro average f1-score for both true case and false case. I know it's </a:t>
            </a:r>
            <a:r>
              <a:rPr lang="en-US" altLang="ko-KR" sz="1200" b="0" kern="1200" dirty="0" err="1">
                <a:solidFill>
                  <a:schemeClr val="tx1"/>
                </a:solidFill>
                <a:effectLst/>
                <a:latin typeface="+mn-lt"/>
                <a:ea typeface="+mn-ea"/>
                <a:cs typeface="+mn-cs"/>
              </a:rPr>
              <a:t>kinda</a:t>
            </a:r>
            <a:r>
              <a:rPr lang="en-US" altLang="ko-KR" sz="1200" b="0" kern="1200" dirty="0">
                <a:solidFill>
                  <a:schemeClr val="tx1"/>
                </a:solidFill>
                <a:effectLst/>
                <a:latin typeface="+mn-lt"/>
                <a:ea typeface="+mn-ea"/>
                <a:cs typeface="+mn-cs"/>
              </a:rPr>
              <a:t> hard to understand all of these features in a moment. but just remember this. Precision is yellow divided by pink and </a:t>
            </a:r>
            <a:r>
              <a:rPr lang="en-US" altLang="ko-KR" sz="1200" b="0" kern="1200" dirty="0" err="1">
                <a:solidFill>
                  <a:schemeClr val="tx1"/>
                </a:solidFill>
                <a:effectLst/>
                <a:latin typeface="+mn-lt"/>
                <a:ea typeface="+mn-ea"/>
                <a:cs typeface="+mn-cs"/>
              </a:rPr>
              <a:t>yello</a:t>
            </a:r>
            <a:r>
              <a:rPr lang="en-US" altLang="ko-KR" sz="1200" b="0" kern="1200" dirty="0">
                <a:solidFill>
                  <a:schemeClr val="tx1"/>
                </a:solidFill>
                <a:effectLst/>
                <a:latin typeface="+mn-lt"/>
                <a:ea typeface="+mn-ea"/>
                <a:cs typeface="+mn-cs"/>
              </a:rPr>
              <a:t>. recall is green divided by green and yellow. f1 score is overall score. and for all of them, the higher the number the better the prediction.</a:t>
            </a:r>
          </a:p>
          <a:p>
            <a:endParaRPr lang="ko-KR" altLang="en-US" dirty="0"/>
          </a:p>
        </p:txBody>
      </p:sp>
      <p:sp>
        <p:nvSpPr>
          <p:cNvPr id="4" name="슬라이드 번호 개체 틀 3"/>
          <p:cNvSpPr>
            <a:spLocks noGrp="1"/>
          </p:cNvSpPr>
          <p:nvPr>
            <p:ph type="sldNum" sz="quarter" idx="5"/>
          </p:nvPr>
        </p:nvSpPr>
        <p:spPr/>
        <p:txBody>
          <a:bodyPr/>
          <a:lstStyle/>
          <a:p>
            <a:fld id="{E8AA3C4C-5730-4CC3-A3BA-D7B6FBD9DB90}" type="slidenum">
              <a:rPr lang="ko-KR" altLang="en-US" smtClean="0"/>
              <a:t>16</a:t>
            </a:fld>
            <a:endParaRPr lang="ko-KR" altLang="en-US"/>
          </a:p>
        </p:txBody>
      </p:sp>
    </p:spTree>
    <p:extLst>
      <p:ext uri="{BB962C8B-B14F-4D97-AF65-F5344CB8AC3E}">
        <p14:creationId xmlns:p14="http://schemas.microsoft.com/office/powerpoint/2010/main" val="30481310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0" kern="1200" dirty="0">
                <a:solidFill>
                  <a:schemeClr val="tx1"/>
                </a:solidFill>
                <a:effectLst/>
                <a:latin typeface="+mn-lt"/>
                <a:ea typeface="+mn-ea"/>
                <a:cs typeface="+mn-cs"/>
              </a:rPr>
              <a:t>this is the result of our prediction. It was true that the model predicted most of the case as False. This results in the table below: a Precision of 0.436 and a Recall of only 0.017. I had to improve the prediction. I tried linear model to prevent overfitting.</a:t>
            </a:r>
          </a:p>
          <a:p>
            <a:endParaRPr lang="ko-KR" altLang="en-US" dirty="0"/>
          </a:p>
        </p:txBody>
      </p:sp>
      <p:sp>
        <p:nvSpPr>
          <p:cNvPr id="4" name="슬라이드 번호 개체 틀 3"/>
          <p:cNvSpPr>
            <a:spLocks noGrp="1"/>
          </p:cNvSpPr>
          <p:nvPr>
            <p:ph type="sldNum" sz="quarter" idx="5"/>
          </p:nvPr>
        </p:nvSpPr>
        <p:spPr/>
        <p:txBody>
          <a:bodyPr/>
          <a:lstStyle/>
          <a:p>
            <a:fld id="{E8AA3C4C-5730-4CC3-A3BA-D7B6FBD9DB90}" type="slidenum">
              <a:rPr lang="ko-KR" altLang="en-US" smtClean="0"/>
              <a:t>17</a:t>
            </a:fld>
            <a:endParaRPr lang="ko-KR" altLang="en-US"/>
          </a:p>
        </p:txBody>
      </p:sp>
    </p:spTree>
    <p:extLst>
      <p:ext uri="{BB962C8B-B14F-4D97-AF65-F5344CB8AC3E}">
        <p14:creationId xmlns:p14="http://schemas.microsoft.com/office/powerpoint/2010/main" val="7766332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0" kern="1200" dirty="0">
                <a:solidFill>
                  <a:schemeClr val="tx1"/>
                </a:solidFill>
                <a:effectLst/>
                <a:latin typeface="+mn-lt"/>
                <a:ea typeface="+mn-ea"/>
                <a:cs typeface="+mn-cs"/>
              </a:rPr>
              <a:t>I used Logistic </a:t>
            </a:r>
            <a:r>
              <a:rPr lang="en-US" altLang="ko-KR" sz="1200" b="0" kern="1200" dirty="0" err="1">
                <a:solidFill>
                  <a:schemeClr val="tx1"/>
                </a:solidFill>
                <a:effectLst/>
                <a:latin typeface="+mn-lt"/>
                <a:ea typeface="+mn-ea"/>
                <a:cs typeface="+mn-cs"/>
              </a:rPr>
              <a:t>Regrssion</a:t>
            </a:r>
            <a:r>
              <a:rPr lang="en-US" altLang="ko-KR" sz="1200" b="0" kern="1200" dirty="0">
                <a:solidFill>
                  <a:schemeClr val="tx1"/>
                </a:solidFill>
                <a:effectLst/>
                <a:latin typeface="+mn-lt"/>
                <a:ea typeface="+mn-ea"/>
                <a:cs typeface="+mn-cs"/>
              </a:rPr>
              <a:t> for prediction. However, look at the matrix now. The model predicted False for every single case of depression. This resulted in a Recall of 0. I thought this is the limit of linear model. and I switched back to Random </a:t>
            </a:r>
            <a:r>
              <a:rPr lang="en-US" altLang="ko-KR" sz="1200" b="0" kern="1200" dirty="0" err="1">
                <a:solidFill>
                  <a:schemeClr val="tx1"/>
                </a:solidFill>
                <a:effectLst/>
                <a:latin typeface="+mn-lt"/>
                <a:ea typeface="+mn-ea"/>
                <a:cs typeface="+mn-cs"/>
              </a:rPr>
              <a:t>Foreset</a:t>
            </a:r>
            <a:r>
              <a:rPr lang="en-US" altLang="ko-KR" sz="1200" b="0" kern="1200" dirty="0">
                <a:solidFill>
                  <a:schemeClr val="tx1"/>
                </a:solidFill>
                <a:effectLst/>
                <a:latin typeface="+mn-lt"/>
                <a:ea typeface="+mn-ea"/>
                <a:cs typeface="+mn-cs"/>
              </a:rPr>
              <a:t> Classifier</a:t>
            </a:r>
          </a:p>
          <a:p>
            <a:endParaRPr lang="ko-KR" altLang="en-US" dirty="0"/>
          </a:p>
        </p:txBody>
      </p:sp>
      <p:sp>
        <p:nvSpPr>
          <p:cNvPr id="4" name="슬라이드 번호 개체 틀 3"/>
          <p:cNvSpPr>
            <a:spLocks noGrp="1"/>
          </p:cNvSpPr>
          <p:nvPr>
            <p:ph type="sldNum" sz="quarter" idx="5"/>
          </p:nvPr>
        </p:nvSpPr>
        <p:spPr/>
        <p:txBody>
          <a:bodyPr/>
          <a:lstStyle/>
          <a:p>
            <a:fld id="{E8AA3C4C-5730-4CC3-A3BA-D7B6FBD9DB90}" type="slidenum">
              <a:rPr lang="ko-KR" altLang="en-US" smtClean="0"/>
              <a:t>18</a:t>
            </a:fld>
            <a:endParaRPr lang="ko-KR" altLang="en-US"/>
          </a:p>
        </p:txBody>
      </p:sp>
    </p:spTree>
    <p:extLst>
      <p:ext uri="{BB962C8B-B14F-4D97-AF65-F5344CB8AC3E}">
        <p14:creationId xmlns:p14="http://schemas.microsoft.com/office/powerpoint/2010/main" val="20776857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0" kern="1200" dirty="0">
                <a:solidFill>
                  <a:schemeClr val="tx1"/>
                </a:solidFill>
                <a:effectLst/>
                <a:latin typeface="+mn-lt"/>
                <a:ea typeface="+mn-ea"/>
                <a:cs typeface="+mn-cs"/>
              </a:rPr>
              <a:t>Since the model was too 'conservative,' I manually adjusted the classification threshold to 0.1, and now the result seems rather balanced.. or is it? True Positives jumped from 33 to 1,411.As the table shows, our Recall is now 0.71! But there's a trade-off. Our False Positives spiked to 6,967, causing our Precision to drop to 0.17. Our F1-Score slightly improved to 0.51.</a:t>
            </a:r>
          </a:p>
          <a:p>
            <a:endParaRPr lang="ko-KR" altLang="en-US" dirty="0"/>
          </a:p>
        </p:txBody>
      </p:sp>
      <p:sp>
        <p:nvSpPr>
          <p:cNvPr id="4" name="슬라이드 번호 개체 틀 3"/>
          <p:cNvSpPr>
            <a:spLocks noGrp="1"/>
          </p:cNvSpPr>
          <p:nvPr>
            <p:ph type="sldNum" sz="quarter" idx="5"/>
          </p:nvPr>
        </p:nvSpPr>
        <p:spPr/>
        <p:txBody>
          <a:bodyPr/>
          <a:lstStyle/>
          <a:p>
            <a:fld id="{E8AA3C4C-5730-4CC3-A3BA-D7B6FBD9DB90}" type="slidenum">
              <a:rPr lang="ko-KR" altLang="en-US" smtClean="0"/>
              <a:t>19</a:t>
            </a:fld>
            <a:endParaRPr lang="ko-KR" altLang="en-US"/>
          </a:p>
        </p:txBody>
      </p:sp>
    </p:spTree>
    <p:extLst>
      <p:ext uri="{BB962C8B-B14F-4D97-AF65-F5344CB8AC3E}">
        <p14:creationId xmlns:p14="http://schemas.microsoft.com/office/powerpoint/2010/main" val="2293995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0" kern="1200" dirty="0">
                <a:solidFill>
                  <a:schemeClr val="tx1"/>
                </a:solidFill>
                <a:effectLst/>
                <a:latin typeface="+mn-lt"/>
                <a:ea typeface="+mn-ea"/>
                <a:cs typeface="+mn-cs"/>
              </a:rPr>
              <a:t>In our final attempt, we used Weight Balancing. This tells the algorithm to treat each 'True' case as more important than a 'False' case. The current results show a Recall of 0.67 and a Precision of 0.17.Our F1-Score </a:t>
            </a:r>
            <a:r>
              <a:rPr lang="en-US" altLang="ko-KR" sz="1200" b="0" kern="1200" dirty="0" err="1">
                <a:solidFill>
                  <a:schemeClr val="tx1"/>
                </a:solidFill>
                <a:effectLst/>
                <a:latin typeface="+mn-lt"/>
                <a:ea typeface="+mn-ea"/>
                <a:cs typeface="+mn-cs"/>
              </a:rPr>
              <a:t>rised</a:t>
            </a:r>
            <a:r>
              <a:rPr lang="en-US" altLang="ko-KR" sz="1200" b="0" kern="1200" dirty="0">
                <a:solidFill>
                  <a:schemeClr val="tx1"/>
                </a:solidFill>
                <a:effectLst/>
                <a:latin typeface="+mn-lt"/>
                <a:ea typeface="+mn-ea"/>
                <a:cs typeface="+mn-cs"/>
              </a:rPr>
              <a:t> by 0.01. Meaningless. After all these adjustments, the performance is still not 'high.' This led us to investigate if the problem wasn't the model, but the data itself.</a:t>
            </a:r>
          </a:p>
          <a:p>
            <a:endParaRPr lang="ko-KR" altLang="en-US" dirty="0"/>
          </a:p>
        </p:txBody>
      </p:sp>
      <p:sp>
        <p:nvSpPr>
          <p:cNvPr id="4" name="슬라이드 번호 개체 틀 3"/>
          <p:cNvSpPr>
            <a:spLocks noGrp="1"/>
          </p:cNvSpPr>
          <p:nvPr>
            <p:ph type="sldNum" sz="quarter" idx="5"/>
          </p:nvPr>
        </p:nvSpPr>
        <p:spPr/>
        <p:txBody>
          <a:bodyPr/>
          <a:lstStyle/>
          <a:p>
            <a:fld id="{E8AA3C4C-5730-4CC3-A3BA-D7B6FBD9DB90}" type="slidenum">
              <a:rPr lang="ko-KR" altLang="en-US" smtClean="0"/>
              <a:t>20</a:t>
            </a:fld>
            <a:endParaRPr lang="ko-KR" altLang="en-US"/>
          </a:p>
        </p:txBody>
      </p:sp>
    </p:spTree>
    <p:extLst>
      <p:ext uri="{BB962C8B-B14F-4D97-AF65-F5344CB8AC3E}">
        <p14:creationId xmlns:p14="http://schemas.microsoft.com/office/powerpoint/2010/main" val="13755543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0" kern="1200" dirty="0">
                <a:solidFill>
                  <a:schemeClr val="tx1"/>
                </a:solidFill>
                <a:effectLst/>
                <a:latin typeface="+mn-lt"/>
                <a:ea typeface="+mn-ea"/>
                <a:cs typeface="+mn-cs"/>
              </a:rPr>
              <a:t>'Why so low performance?'. We had two possible conclusions 1: There exists a non-linear relationship that we are missing. 2: No relationship exists at all."</a:t>
            </a:r>
          </a:p>
          <a:p>
            <a:endParaRPr lang="ko-KR" altLang="en-US" dirty="0"/>
          </a:p>
        </p:txBody>
      </p:sp>
      <p:sp>
        <p:nvSpPr>
          <p:cNvPr id="4" name="슬라이드 번호 개체 틀 3"/>
          <p:cNvSpPr>
            <a:spLocks noGrp="1"/>
          </p:cNvSpPr>
          <p:nvPr>
            <p:ph type="sldNum" sz="quarter" idx="5"/>
          </p:nvPr>
        </p:nvSpPr>
        <p:spPr/>
        <p:txBody>
          <a:bodyPr/>
          <a:lstStyle/>
          <a:p>
            <a:fld id="{E8AA3C4C-5730-4CC3-A3BA-D7B6FBD9DB90}" type="slidenum">
              <a:rPr lang="ko-KR" altLang="en-US" smtClean="0"/>
              <a:t>21</a:t>
            </a:fld>
            <a:endParaRPr lang="ko-KR" altLang="en-US"/>
          </a:p>
        </p:txBody>
      </p:sp>
    </p:spTree>
    <p:extLst>
      <p:ext uri="{BB962C8B-B14F-4D97-AF65-F5344CB8AC3E}">
        <p14:creationId xmlns:p14="http://schemas.microsoft.com/office/powerpoint/2010/main" val="9992800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2/11/2026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2/11/2026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2/11/2026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2/11/2026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2/11/2026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2/11/2026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2/11/2026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2/11/2026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2/11/2026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2/11/2026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2/11/2026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2/11/2026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31.png"/><Relationship Id="rId4" Type="http://schemas.openxmlformats.org/officeDocument/2006/relationships/image" Target="../media/image30.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32.png"/><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33.png"/><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34.png"/><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35.png"/><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36.png"/><Relationship Id="rId4" Type="http://schemas.openxmlformats.org/officeDocument/2006/relationships/image" Target="../media/image30.pn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37.png"/><Relationship Id="rId4" Type="http://schemas.openxmlformats.org/officeDocument/2006/relationships/image" Target="../media/image30.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0.pn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0.pn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3.png"/><Relationship Id="rId4" Type="http://schemas.openxmlformats.org/officeDocument/2006/relationships/image" Target="../media/image42.png"/></Relationships>
</file>

<file path=ppt/slides/_rels/slide29.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30.png"/><Relationship Id="rId7" Type="http://schemas.openxmlformats.org/officeDocument/2006/relationships/image" Target="../media/image47.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3.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4.png"/><Relationship Id="rId7" Type="http://schemas.openxmlformats.org/officeDocument/2006/relationships/image" Target="../media/image17.pn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16.png"/><Relationship Id="rId10" Type="http://schemas.openxmlformats.org/officeDocument/2006/relationships/image" Target="../media/image20.png"/><Relationship Id="rId4" Type="http://schemas.openxmlformats.org/officeDocument/2006/relationships/image" Target="../media/image15.png"/><Relationship Id="rId9" Type="http://schemas.openxmlformats.org/officeDocument/2006/relationships/image" Target="../media/image19.png"/></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50.png"/><Relationship Id="rId4" Type="http://schemas.openxmlformats.org/officeDocument/2006/relationships/image" Target="../media/image49.png"/></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52.png"/><Relationship Id="rId4" Type="http://schemas.openxmlformats.org/officeDocument/2006/relationships/image" Target="../media/image51.png"/></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53.png"/></Relationships>
</file>

<file path=ppt/slides/_rels/slide3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54.png"/></Relationships>
</file>

<file path=ppt/slides/_rels/slide3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55.png"/></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tretch>
            <a:fillRect/>
          </a:stretch>
        </p:blipFill>
        <p:spPr>
          <a:xfrm>
            <a:off x="0" y="12700"/>
            <a:ext cx="24460200" cy="368300"/>
          </a:xfrm>
          <a:prstGeom prst="rect">
            <a:avLst/>
          </a:prstGeom>
        </p:spPr>
      </p:pic>
      <p:pic>
        <p:nvPicPr>
          <p:cNvPr id="3" name="Picture 3"/>
          <p:cNvPicPr>
            <a:picLocks noChangeAspect="1"/>
          </p:cNvPicPr>
          <p:nvPr/>
        </p:nvPicPr>
        <p:blipFill>
          <a:blip r:embed="rId3"/>
          <a:stretch>
            <a:fillRect/>
          </a:stretch>
        </p:blipFill>
        <p:spPr>
          <a:xfrm>
            <a:off x="1435100" y="11442700"/>
            <a:ext cx="21513800" cy="25400"/>
          </a:xfrm>
          <a:prstGeom prst="rect">
            <a:avLst/>
          </a:prstGeom>
        </p:spPr>
      </p:pic>
      <p:sp>
        <p:nvSpPr>
          <p:cNvPr id="4" name="TextBox 4"/>
          <p:cNvSpPr txBox="1"/>
          <p:nvPr/>
        </p:nvSpPr>
        <p:spPr>
          <a:xfrm>
            <a:off x="4419600" y="2705100"/>
            <a:ext cx="15671800" cy="2374900"/>
          </a:xfrm>
          <a:prstGeom prst="rect">
            <a:avLst/>
          </a:prstGeom>
        </p:spPr>
        <p:txBody>
          <a:bodyPr lIns="0" tIns="0" rIns="0" bIns="0" rtlCol="0" anchor="t"/>
          <a:lstStyle/>
          <a:p>
            <a:pPr lvl="0" algn="ctr">
              <a:lnSpc>
                <a:spcPct val="116199"/>
              </a:lnSpc>
            </a:pPr>
            <a:r>
              <a:rPr lang="en-US" sz="6666" b="0" i="0" u="none" strike="noStrike" spc="-400">
                <a:solidFill>
                  <a:srgbClr val="325ADC"/>
                </a:solidFill>
                <a:latin typeface="NanumSquare ExtraBold"/>
                <a:ea typeface="NanumSquare ExtraBold"/>
                <a:cs typeface="NanumSquare ExtraBold"/>
              </a:rPr>
              <a:t>A Data-Driven Exploration of Depression in Students</a:t>
            </a:r>
          </a:p>
        </p:txBody>
      </p:sp>
      <p:pic>
        <p:nvPicPr>
          <p:cNvPr id="5" name="Picture 5"/>
          <p:cNvPicPr>
            <a:picLocks noChangeAspect="1"/>
          </p:cNvPicPr>
          <p:nvPr/>
        </p:nvPicPr>
        <p:blipFill>
          <a:blip r:embed="rId4"/>
          <a:stretch>
            <a:fillRect/>
          </a:stretch>
        </p:blipFill>
        <p:spPr>
          <a:xfrm>
            <a:off x="3619500" y="7124700"/>
            <a:ext cx="6489700" cy="4318000"/>
          </a:xfrm>
          <a:prstGeom prst="rect">
            <a:avLst/>
          </a:prstGeom>
        </p:spPr>
      </p:pic>
      <p:pic>
        <p:nvPicPr>
          <p:cNvPr id="6" name="Picture 6"/>
          <p:cNvPicPr>
            <a:picLocks noChangeAspect="1"/>
          </p:cNvPicPr>
          <p:nvPr/>
        </p:nvPicPr>
        <p:blipFill>
          <a:blip r:embed="rId5"/>
          <a:stretch>
            <a:fillRect/>
          </a:stretch>
        </p:blipFill>
        <p:spPr>
          <a:xfrm>
            <a:off x="14693900" y="6794500"/>
            <a:ext cx="6464300" cy="46609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tretch>
            <a:fillRect/>
          </a:stretch>
        </p:blipFill>
        <p:spPr>
          <a:xfrm>
            <a:off x="0" y="12700"/>
            <a:ext cx="24460200" cy="368300"/>
          </a:xfrm>
          <a:prstGeom prst="rect">
            <a:avLst/>
          </a:prstGeom>
        </p:spPr>
      </p:pic>
      <p:sp>
        <p:nvSpPr>
          <p:cNvPr id="3" name="TextBox 3"/>
          <p:cNvSpPr txBox="1"/>
          <p:nvPr/>
        </p:nvSpPr>
        <p:spPr>
          <a:xfrm>
            <a:off x="2578100" y="1295400"/>
            <a:ext cx="15684500" cy="952500"/>
          </a:xfrm>
          <a:prstGeom prst="rect">
            <a:avLst/>
          </a:prstGeom>
        </p:spPr>
        <p:txBody>
          <a:bodyPr lIns="0" tIns="0" rIns="0" bIns="0" rtlCol="0" anchor="ctr"/>
          <a:lstStyle/>
          <a:p>
            <a:pPr lvl="0" algn="l">
              <a:lnSpc>
                <a:spcPct val="116199"/>
              </a:lnSpc>
            </a:pPr>
            <a:r>
              <a:rPr lang="en-US" sz="5333" b="0" i="0" u="none" strike="noStrike" spc="-300">
                <a:solidFill>
                  <a:srgbClr val="325ADC"/>
                </a:solidFill>
                <a:latin typeface="NanumSquare ExtraBold"/>
                <a:ea typeface="NanumSquare ExtraBold"/>
                <a:cs typeface="NanumSquare ExtraBold"/>
              </a:rPr>
              <a:t>Numerical Feature</a:t>
            </a:r>
          </a:p>
        </p:txBody>
      </p:sp>
      <p:sp>
        <p:nvSpPr>
          <p:cNvPr id="4" name="TextBox 4"/>
          <p:cNvSpPr txBox="1"/>
          <p:nvPr/>
        </p:nvSpPr>
        <p:spPr>
          <a:xfrm>
            <a:off x="5486400" y="4521200"/>
            <a:ext cx="2286000" cy="596900"/>
          </a:xfrm>
          <a:prstGeom prst="rect">
            <a:avLst/>
          </a:prstGeom>
        </p:spPr>
        <p:txBody>
          <a:bodyPr lIns="0" tIns="0" rIns="0" bIns="0" rtlCol="0" anchor="t"/>
          <a:lstStyle/>
          <a:p>
            <a:pPr lvl="0" algn="ctr">
              <a:lnSpc>
                <a:spcPct val="116199"/>
              </a:lnSpc>
            </a:pPr>
            <a:r>
              <a:rPr lang="en-US" sz="3333" b="0" i="0" u="none" strike="noStrike" spc="-200">
                <a:solidFill>
                  <a:srgbClr val="FFFFFF"/>
                </a:solidFill>
                <a:latin typeface="NanumSquare ExtraBold"/>
                <a:ea typeface="NanumSquare ExtraBold"/>
                <a:cs typeface="NanumSquare ExtraBold"/>
              </a:rPr>
              <a:t>문제 상황</a:t>
            </a:r>
          </a:p>
        </p:txBody>
      </p:sp>
      <p:pic>
        <p:nvPicPr>
          <p:cNvPr id="5" name="Picture 5"/>
          <p:cNvPicPr>
            <a:picLocks noChangeAspect="1"/>
          </p:cNvPicPr>
          <p:nvPr/>
        </p:nvPicPr>
        <p:blipFill>
          <a:blip r:embed="rId3"/>
          <a:stretch>
            <a:fillRect/>
          </a:stretch>
        </p:blipFill>
        <p:spPr>
          <a:xfrm>
            <a:off x="825500" y="3873500"/>
            <a:ext cx="22860000" cy="882650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tretch>
            <a:fillRect/>
          </a:stretch>
        </p:blipFill>
        <p:spPr>
          <a:xfrm>
            <a:off x="0" y="12700"/>
            <a:ext cx="24460200" cy="368300"/>
          </a:xfrm>
          <a:prstGeom prst="rect">
            <a:avLst/>
          </a:prstGeom>
        </p:spPr>
      </p:pic>
      <p:sp>
        <p:nvSpPr>
          <p:cNvPr id="3" name="TextBox 3"/>
          <p:cNvSpPr txBox="1"/>
          <p:nvPr/>
        </p:nvSpPr>
        <p:spPr>
          <a:xfrm>
            <a:off x="2578100" y="1295400"/>
            <a:ext cx="18567400" cy="952500"/>
          </a:xfrm>
          <a:prstGeom prst="rect">
            <a:avLst/>
          </a:prstGeom>
        </p:spPr>
        <p:txBody>
          <a:bodyPr lIns="0" tIns="0" rIns="0" bIns="0" rtlCol="0" anchor="ctr"/>
          <a:lstStyle/>
          <a:p>
            <a:pPr lvl="0" algn="l">
              <a:lnSpc>
                <a:spcPct val="116199"/>
              </a:lnSpc>
            </a:pPr>
            <a:r>
              <a:rPr lang="en-US" sz="5333" b="0" i="0" u="none" strike="noStrike" spc="-300">
                <a:solidFill>
                  <a:srgbClr val="325ADC"/>
                </a:solidFill>
                <a:latin typeface="NanumSquare ExtraBold"/>
                <a:ea typeface="NanumSquare ExtraBold"/>
                <a:cs typeface="NanumSquare ExtraBold"/>
              </a:rPr>
              <a:t>Summary of Mean Differences Between Depression Groups</a:t>
            </a:r>
          </a:p>
        </p:txBody>
      </p:sp>
      <p:sp>
        <p:nvSpPr>
          <p:cNvPr id="4" name="TextBox 4"/>
          <p:cNvSpPr txBox="1"/>
          <p:nvPr/>
        </p:nvSpPr>
        <p:spPr>
          <a:xfrm>
            <a:off x="5486400" y="4521200"/>
            <a:ext cx="2286000" cy="596900"/>
          </a:xfrm>
          <a:prstGeom prst="rect">
            <a:avLst/>
          </a:prstGeom>
        </p:spPr>
        <p:txBody>
          <a:bodyPr lIns="0" tIns="0" rIns="0" bIns="0" rtlCol="0" anchor="t"/>
          <a:lstStyle/>
          <a:p>
            <a:pPr lvl="0" algn="ctr">
              <a:lnSpc>
                <a:spcPct val="116199"/>
              </a:lnSpc>
            </a:pPr>
            <a:r>
              <a:rPr lang="en-US" sz="3333" b="0" i="0" u="none" strike="noStrike" spc="-200">
                <a:solidFill>
                  <a:srgbClr val="FFFFFF"/>
                </a:solidFill>
                <a:latin typeface="NanumSquare ExtraBold"/>
                <a:ea typeface="NanumSquare ExtraBold"/>
                <a:cs typeface="NanumSquare ExtraBold"/>
              </a:rPr>
              <a:t>문제 상황</a:t>
            </a:r>
          </a:p>
        </p:txBody>
      </p:sp>
      <p:pic>
        <p:nvPicPr>
          <p:cNvPr id="5" name="Picture 5"/>
          <p:cNvPicPr>
            <a:picLocks noChangeAspect="1"/>
          </p:cNvPicPr>
          <p:nvPr/>
        </p:nvPicPr>
        <p:blipFill>
          <a:blip r:embed="rId3"/>
          <a:stretch>
            <a:fillRect/>
          </a:stretch>
        </p:blipFill>
        <p:spPr>
          <a:xfrm>
            <a:off x="2832100" y="4483100"/>
            <a:ext cx="18707100" cy="689610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tretch>
            <a:fillRect/>
          </a:stretch>
        </p:blipFill>
        <p:spPr>
          <a:xfrm>
            <a:off x="0" y="12700"/>
            <a:ext cx="24460200" cy="368300"/>
          </a:xfrm>
          <a:prstGeom prst="rect">
            <a:avLst/>
          </a:prstGeom>
        </p:spPr>
      </p:pic>
      <p:sp>
        <p:nvSpPr>
          <p:cNvPr id="3" name="TextBox 3"/>
          <p:cNvSpPr txBox="1"/>
          <p:nvPr/>
        </p:nvSpPr>
        <p:spPr>
          <a:xfrm>
            <a:off x="2578100" y="1295400"/>
            <a:ext cx="18567400" cy="952500"/>
          </a:xfrm>
          <a:prstGeom prst="rect">
            <a:avLst/>
          </a:prstGeom>
        </p:spPr>
        <p:txBody>
          <a:bodyPr lIns="0" tIns="0" rIns="0" bIns="0" rtlCol="0" anchor="ctr"/>
          <a:lstStyle/>
          <a:p>
            <a:pPr lvl="0" algn="l">
              <a:lnSpc>
                <a:spcPct val="116199"/>
              </a:lnSpc>
            </a:pPr>
            <a:r>
              <a:rPr lang="en-US" sz="5333" b="0" i="0" u="none" strike="noStrike" spc="-300">
                <a:solidFill>
                  <a:srgbClr val="325ADC"/>
                </a:solidFill>
                <a:latin typeface="NanumSquare ExtraBold"/>
                <a:ea typeface="NanumSquare ExtraBold"/>
                <a:cs typeface="NanumSquare ExtraBold"/>
              </a:rPr>
              <a:t>Depression by Gender and Department</a:t>
            </a:r>
          </a:p>
        </p:txBody>
      </p:sp>
      <p:sp>
        <p:nvSpPr>
          <p:cNvPr id="4" name="TextBox 4"/>
          <p:cNvSpPr txBox="1"/>
          <p:nvPr/>
        </p:nvSpPr>
        <p:spPr>
          <a:xfrm>
            <a:off x="5486400" y="4521200"/>
            <a:ext cx="2286000" cy="596900"/>
          </a:xfrm>
          <a:prstGeom prst="rect">
            <a:avLst/>
          </a:prstGeom>
        </p:spPr>
        <p:txBody>
          <a:bodyPr lIns="0" tIns="0" rIns="0" bIns="0" rtlCol="0" anchor="t"/>
          <a:lstStyle/>
          <a:p>
            <a:pPr lvl="0" algn="ctr">
              <a:lnSpc>
                <a:spcPct val="116199"/>
              </a:lnSpc>
            </a:pPr>
            <a:r>
              <a:rPr lang="en-US" sz="3333" b="0" i="0" u="none" strike="noStrike" spc="-200">
                <a:solidFill>
                  <a:srgbClr val="FFFFFF"/>
                </a:solidFill>
                <a:latin typeface="NanumSquare ExtraBold"/>
                <a:ea typeface="NanumSquare ExtraBold"/>
                <a:cs typeface="NanumSquare ExtraBold"/>
              </a:rPr>
              <a:t>문제 상황</a:t>
            </a:r>
          </a:p>
        </p:txBody>
      </p:sp>
      <p:pic>
        <p:nvPicPr>
          <p:cNvPr id="5" name="Picture 5"/>
          <p:cNvPicPr>
            <a:picLocks noChangeAspect="1"/>
          </p:cNvPicPr>
          <p:nvPr/>
        </p:nvPicPr>
        <p:blipFill>
          <a:blip r:embed="rId3"/>
          <a:stretch>
            <a:fillRect/>
          </a:stretch>
        </p:blipFill>
        <p:spPr>
          <a:xfrm>
            <a:off x="1384300" y="4025900"/>
            <a:ext cx="10972800" cy="8026400"/>
          </a:xfrm>
          <a:prstGeom prst="rect">
            <a:avLst/>
          </a:prstGeom>
        </p:spPr>
      </p:pic>
      <p:pic>
        <p:nvPicPr>
          <p:cNvPr id="6" name="Picture 6"/>
          <p:cNvPicPr>
            <a:picLocks noChangeAspect="1"/>
          </p:cNvPicPr>
          <p:nvPr/>
        </p:nvPicPr>
        <p:blipFill>
          <a:blip r:embed="rId4"/>
          <a:stretch>
            <a:fillRect/>
          </a:stretch>
        </p:blipFill>
        <p:spPr>
          <a:xfrm>
            <a:off x="12750800" y="4025900"/>
            <a:ext cx="10845800" cy="797560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stretch>
            <a:fillRect/>
          </a:stretch>
        </p:blipFill>
        <p:spPr>
          <a:xfrm>
            <a:off x="0" y="12700"/>
            <a:ext cx="24460200" cy="368300"/>
          </a:xfrm>
          <a:prstGeom prst="rect">
            <a:avLst/>
          </a:prstGeom>
        </p:spPr>
      </p:pic>
      <p:sp>
        <p:nvSpPr>
          <p:cNvPr id="3" name="TextBox 3"/>
          <p:cNvSpPr txBox="1"/>
          <p:nvPr/>
        </p:nvSpPr>
        <p:spPr>
          <a:xfrm>
            <a:off x="1346200" y="2247900"/>
            <a:ext cx="19367500" cy="1308100"/>
          </a:xfrm>
          <a:prstGeom prst="rect">
            <a:avLst/>
          </a:prstGeom>
        </p:spPr>
        <p:txBody>
          <a:bodyPr lIns="0" tIns="0" rIns="0" bIns="0" rtlCol="0" anchor="ctr"/>
          <a:lstStyle/>
          <a:p>
            <a:pPr lvl="0" algn="l">
              <a:lnSpc>
                <a:spcPct val="116199"/>
              </a:lnSpc>
            </a:pPr>
            <a:r>
              <a:rPr lang="en-US" sz="7333" b="0" i="0" u="none" strike="noStrike" spc="-400">
                <a:solidFill>
                  <a:srgbClr val="325ADC"/>
                </a:solidFill>
                <a:latin typeface="NanumSquare ExtraBold"/>
                <a:ea typeface="NanumSquare ExtraBold"/>
                <a:cs typeface="NanumSquare ExtraBold"/>
              </a:rPr>
              <a:t>Supervised Learning</a:t>
            </a:r>
          </a:p>
        </p:txBody>
      </p:sp>
      <p:sp>
        <p:nvSpPr>
          <p:cNvPr id="4" name="TextBox 4"/>
          <p:cNvSpPr txBox="1"/>
          <p:nvPr/>
        </p:nvSpPr>
        <p:spPr>
          <a:xfrm>
            <a:off x="1803400" y="8026400"/>
            <a:ext cx="12331700" cy="762000"/>
          </a:xfrm>
          <a:prstGeom prst="rect">
            <a:avLst/>
          </a:prstGeom>
        </p:spPr>
        <p:txBody>
          <a:bodyPr lIns="0" tIns="0" rIns="0" bIns="0" rtlCol="0" anchor="ctr"/>
          <a:lstStyle/>
          <a:p>
            <a:pPr marL="342900" lvl="1" indent="-342900" algn="l">
              <a:lnSpc>
                <a:spcPct val="116199"/>
              </a:lnSpc>
              <a:buClr>
                <a:srgbClr val="000000"/>
              </a:buClr>
              <a:buFont typeface="Arial"/>
              <a:buChar char="●"/>
            </a:pPr>
            <a:r>
              <a:rPr lang="en-US" sz="4266" b="0" i="0" u="none" strike="noStrike" spc="-300">
                <a:solidFill>
                  <a:srgbClr val="000000"/>
                </a:solidFill>
                <a:latin typeface="NanumSquare ExtraBold"/>
                <a:ea typeface="NanumSquare ExtraBold"/>
                <a:cs typeface="NanumSquare ExtraBold"/>
              </a:rPr>
              <a:t>Confusion Matrix</a:t>
            </a:r>
          </a:p>
        </p:txBody>
      </p:sp>
      <p:sp>
        <p:nvSpPr>
          <p:cNvPr id="5" name="TextBox 5"/>
          <p:cNvSpPr txBox="1"/>
          <p:nvPr/>
        </p:nvSpPr>
        <p:spPr>
          <a:xfrm>
            <a:off x="1790700" y="9118600"/>
            <a:ext cx="20002500" cy="762000"/>
          </a:xfrm>
          <a:prstGeom prst="rect">
            <a:avLst/>
          </a:prstGeom>
        </p:spPr>
        <p:txBody>
          <a:bodyPr lIns="0" tIns="0" rIns="0" bIns="0" rtlCol="0" anchor="ctr"/>
          <a:lstStyle/>
          <a:p>
            <a:pPr marL="342900" lvl="1" indent="-342900" algn="l">
              <a:lnSpc>
                <a:spcPct val="116199"/>
              </a:lnSpc>
              <a:buClr>
                <a:srgbClr val="000000"/>
              </a:buClr>
              <a:buFont typeface="Arial"/>
              <a:buChar char="●"/>
            </a:pPr>
            <a:r>
              <a:rPr lang="en-US" sz="4266" b="0" i="0" u="none" strike="noStrike" spc="-300">
                <a:solidFill>
                  <a:srgbClr val="000000"/>
                </a:solidFill>
                <a:latin typeface="NanumSquare ExtraBold"/>
                <a:ea typeface="NanumSquare ExtraBold"/>
                <a:cs typeface="NanumSquare ExtraBold"/>
              </a:rPr>
              <a:t>MIC (Mutual Information Coefficient)</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stretch>
            <a:fillRect/>
          </a:stretch>
        </p:blipFill>
        <p:spPr>
          <a:xfrm>
            <a:off x="0" y="12700"/>
            <a:ext cx="24460200" cy="368300"/>
          </a:xfrm>
          <a:prstGeom prst="rect">
            <a:avLst/>
          </a:prstGeom>
        </p:spPr>
      </p:pic>
      <p:pic>
        <p:nvPicPr>
          <p:cNvPr id="3" name="Picture 3"/>
          <p:cNvPicPr>
            <a:picLocks noChangeAspect="1"/>
          </p:cNvPicPr>
          <p:nvPr/>
        </p:nvPicPr>
        <p:blipFill>
          <a:blip r:embed="rId4"/>
          <a:stretch>
            <a:fillRect/>
          </a:stretch>
        </p:blipFill>
        <p:spPr>
          <a:xfrm>
            <a:off x="1435100" y="12446000"/>
            <a:ext cx="21513800" cy="25400"/>
          </a:xfrm>
          <a:prstGeom prst="rect">
            <a:avLst/>
          </a:prstGeom>
        </p:spPr>
      </p:pic>
      <p:sp>
        <p:nvSpPr>
          <p:cNvPr id="4" name="TextBox 4"/>
          <p:cNvSpPr txBox="1"/>
          <p:nvPr/>
        </p:nvSpPr>
        <p:spPr>
          <a:xfrm>
            <a:off x="2578100" y="1295400"/>
            <a:ext cx="10782300" cy="952500"/>
          </a:xfrm>
          <a:prstGeom prst="rect">
            <a:avLst/>
          </a:prstGeom>
        </p:spPr>
        <p:txBody>
          <a:bodyPr lIns="0" tIns="0" rIns="0" bIns="0" rtlCol="0" anchor="ctr"/>
          <a:lstStyle/>
          <a:p>
            <a:pPr lvl="0" algn="l">
              <a:lnSpc>
                <a:spcPct val="116199"/>
              </a:lnSpc>
            </a:pPr>
            <a:r>
              <a:rPr lang="en-US" sz="5333" b="0" i="0" u="none" strike="noStrike" spc="-300">
                <a:solidFill>
                  <a:srgbClr val="325ADC"/>
                </a:solidFill>
                <a:latin typeface="NanumSquare ExtraBold"/>
                <a:ea typeface="NanumSquare ExtraBold"/>
                <a:cs typeface="NanumSquare ExtraBold"/>
              </a:rPr>
              <a:t>Correlation Heatmap</a:t>
            </a:r>
          </a:p>
        </p:txBody>
      </p:sp>
      <p:sp>
        <p:nvSpPr>
          <p:cNvPr id="5" name="TextBox 5"/>
          <p:cNvSpPr txBox="1"/>
          <p:nvPr/>
        </p:nvSpPr>
        <p:spPr>
          <a:xfrm>
            <a:off x="5486400" y="4521200"/>
            <a:ext cx="2286000" cy="596900"/>
          </a:xfrm>
          <a:prstGeom prst="rect">
            <a:avLst/>
          </a:prstGeom>
        </p:spPr>
        <p:txBody>
          <a:bodyPr lIns="0" tIns="0" rIns="0" bIns="0" rtlCol="0" anchor="t"/>
          <a:lstStyle/>
          <a:p>
            <a:pPr lvl="0" algn="ctr">
              <a:lnSpc>
                <a:spcPct val="116199"/>
              </a:lnSpc>
            </a:pPr>
            <a:r>
              <a:rPr lang="en-US" sz="3333" b="0" i="0" u="none" strike="noStrike" spc="-200">
                <a:solidFill>
                  <a:srgbClr val="FFFFFF"/>
                </a:solidFill>
                <a:latin typeface="NanumSquare ExtraBold"/>
                <a:ea typeface="NanumSquare ExtraBold"/>
                <a:cs typeface="NanumSquare ExtraBold"/>
              </a:rPr>
              <a:t>문제 상황</a:t>
            </a:r>
          </a:p>
        </p:txBody>
      </p:sp>
      <p:pic>
        <p:nvPicPr>
          <p:cNvPr id="6" name="Picture 6"/>
          <p:cNvPicPr>
            <a:picLocks noChangeAspect="1"/>
          </p:cNvPicPr>
          <p:nvPr/>
        </p:nvPicPr>
        <p:blipFill>
          <a:blip r:embed="rId5"/>
          <a:stretch>
            <a:fillRect/>
          </a:stretch>
        </p:blipFill>
        <p:spPr>
          <a:xfrm>
            <a:off x="4826000" y="2247900"/>
            <a:ext cx="13474700" cy="1009650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stretch>
            <a:fillRect/>
          </a:stretch>
        </p:blipFill>
        <p:spPr>
          <a:xfrm>
            <a:off x="0" y="12700"/>
            <a:ext cx="24460200" cy="368300"/>
          </a:xfrm>
          <a:prstGeom prst="rect">
            <a:avLst/>
          </a:prstGeom>
        </p:spPr>
      </p:pic>
      <p:pic>
        <p:nvPicPr>
          <p:cNvPr id="3" name="Picture 3"/>
          <p:cNvPicPr>
            <a:picLocks noChangeAspect="1"/>
          </p:cNvPicPr>
          <p:nvPr/>
        </p:nvPicPr>
        <p:blipFill>
          <a:blip r:embed="rId4"/>
          <a:stretch>
            <a:fillRect/>
          </a:stretch>
        </p:blipFill>
        <p:spPr>
          <a:xfrm>
            <a:off x="1435100" y="12446000"/>
            <a:ext cx="21513800" cy="25400"/>
          </a:xfrm>
          <a:prstGeom prst="rect">
            <a:avLst/>
          </a:prstGeom>
        </p:spPr>
      </p:pic>
      <p:sp>
        <p:nvSpPr>
          <p:cNvPr id="4" name="TextBox 4"/>
          <p:cNvSpPr txBox="1"/>
          <p:nvPr/>
        </p:nvSpPr>
        <p:spPr>
          <a:xfrm>
            <a:off x="2578100" y="1295400"/>
            <a:ext cx="10782300" cy="952500"/>
          </a:xfrm>
          <a:prstGeom prst="rect">
            <a:avLst/>
          </a:prstGeom>
        </p:spPr>
        <p:txBody>
          <a:bodyPr lIns="0" tIns="0" rIns="0" bIns="0" rtlCol="0" anchor="ctr"/>
          <a:lstStyle/>
          <a:p>
            <a:pPr lvl="0" algn="l">
              <a:lnSpc>
                <a:spcPct val="116199"/>
              </a:lnSpc>
            </a:pPr>
            <a:r>
              <a:rPr lang="en-US" sz="5333" b="0" i="0" u="none" strike="noStrike" spc="-300">
                <a:solidFill>
                  <a:srgbClr val="325ADC"/>
                </a:solidFill>
                <a:latin typeface="NanumSquare ExtraBold"/>
                <a:ea typeface="NanumSquare ExtraBold"/>
                <a:cs typeface="NanumSquare ExtraBold"/>
              </a:rPr>
              <a:t>Supervised Learning</a:t>
            </a:r>
          </a:p>
        </p:txBody>
      </p:sp>
      <p:sp>
        <p:nvSpPr>
          <p:cNvPr id="5" name="TextBox 5"/>
          <p:cNvSpPr txBox="1"/>
          <p:nvPr/>
        </p:nvSpPr>
        <p:spPr>
          <a:xfrm>
            <a:off x="5486400" y="4521200"/>
            <a:ext cx="2286000" cy="596900"/>
          </a:xfrm>
          <a:prstGeom prst="rect">
            <a:avLst/>
          </a:prstGeom>
        </p:spPr>
        <p:txBody>
          <a:bodyPr lIns="0" tIns="0" rIns="0" bIns="0" rtlCol="0" anchor="t"/>
          <a:lstStyle/>
          <a:p>
            <a:pPr lvl="0" algn="ctr">
              <a:lnSpc>
                <a:spcPct val="116199"/>
              </a:lnSpc>
            </a:pPr>
            <a:r>
              <a:rPr lang="en-US" sz="3333" b="0" i="0" u="none" strike="noStrike" spc="-200">
                <a:solidFill>
                  <a:srgbClr val="FFFFFF"/>
                </a:solidFill>
                <a:latin typeface="NanumSquare ExtraBold"/>
                <a:ea typeface="NanumSquare ExtraBold"/>
                <a:cs typeface="NanumSquare ExtraBold"/>
              </a:rPr>
              <a:t>문제 상황</a:t>
            </a:r>
          </a:p>
        </p:txBody>
      </p:sp>
      <p:graphicFrame>
        <p:nvGraphicFramePr>
          <p:cNvPr id="6" name="Table 6"/>
          <p:cNvGraphicFramePr>
            <a:graphicFrameLocks noGrp="1"/>
          </p:cNvGraphicFramePr>
          <p:nvPr/>
        </p:nvGraphicFramePr>
        <p:xfrm>
          <a:off x="1435100" y="4038600"/>
          <a:ext cx="21510750" cy="6615684"/>
        </p:xfrm>
        <a:graphic>
          <a:graphicData uri="http://schemas.openxmlformats.org/drawingml/2006/table">
            <a:tbl>
              <a:tblPr/>
              <a:tblGrid>
                <a:gridCol w="8722863">
                  <a:extLst>
                    <a:ext uri="{9D8B030D-6E8A-4147-A177-3AD203B41FA5}">
                      <a16:colId xmlns:a16="http://schemas.microsoft.com/office/drawing/2014/main" val="20000"/>
                    </a:ext>
                  </a:extLst>
                </a:gridCol>
                <a:gridCol w="12787887">
                  <a:extLst>
                    <a:ext uri="{9D8B030D-6E8A-4147-A177-3AD203B41FA5}">
                      <a16:colId xmlns:a16="http://schemas.microsoft.com/office/drawing/2014/main" val="20001"/>
                    </a:ext>
                  </a:extLst>
                </a:gridCol>
              </a:tblGrid>
              <a:tr h="1653921">
                <a:tc>
                  <a:txBody>
                    <a:bodyPr/>
                    <a:lstStyle/>
                    <a:p>
                      <a:pPr lvl="0" algn="ctr">
                        <a:lnSpc>
                          <a:spcPct val="91714"/>
                        </a:lnSpc>
                        <a:defRPr/>
                      </a:pPr>
                      <a:r>
                        <a:rPr lang="en-US" sz="4399" b="0" i="0" u="none" strike="noStrike" spc="-300">
                          <a:solidFill>
                            <a:srgbClr val="FFFFFF"/>
                          </a:solidFill>
                          <a:latin typeface="NanumSquare ExtraBold"/>
                          <a:ea typeface="NanumSquare ExtraBold"/>
                          <a:cs typeface="NanumSquare ExtraBold"/>
                        </a:rPr>
                        <a:t>Model Used</a:t>
                      </a:r>
                      <a:endParaRPr lang="en-US" sz="1100"/>
                    </a:p>
                  </a:txBody>
                  <a:tcPr marL="25400" marR="25400" marT="107821" marB="107821" anchor="ctr">
                    <a:lnL w="12700" cap="flat" cmpd="sng" algn="ctr">
                      <a:solidFill>
                        <a:srgbClr val="787878"/>
                      </a:solidFill>
                      <a:prstDash val="solid"/>
                      <a:round/>
                      <a:headEnd type="none" w="med" len="med"/>
                      <a:tailEnd type="none" w="med" len="med"/>
                    </a:lnL>
                    <a:lnR w="12700" cap="flat" cmpd="sng" algn="ctr">
                      <a:solidFill>
                        <a:srgbClr val="787878"/>
                      </a:solidFill>
                      <a:prstDash val="solid"/>
                      <a:round/>
                      <a:headEnd type="none" w="med" len="med"/>
                      <a:tailEnd type="none" w="med" len="med"/>
                    </a:lnR>
                    <a:lnT w="12700" cap="flat" cmpd="sng" algn="ctr">
                      <a:solidFill>
                        <a:srgbClr val="787878"/>
                      </a:solidFill>
                      <a:prstDash val="solid"/>
                      <a:round/>
                      <a:headEnd type="none" w="med" len="med"/>
                      <a:tailEnd type="none" w="med" len="med"/>
                    </a:lnT>
                    <a:lnB w="12700" cap="flat" cmpd="sng" algn="ctr">
                      <a:solidFill>
                        <a:srgbClr val="787878"/>
                      </a:solidFill>
                      <a:prstDash val="solid"/>
                      <a:round/>
                      <a:headEnd type="none" w="med" len="med"/>
                      <a:tailEnd type="none" w="med" len="med"/>
                    </a:lnB>
                    <a:solidFill>
                      <a:srgbClr val="325ADC"/>
                    </a:solidFill>
                  </a:tcPr>
                </a:tc>
                <a:tc>
                  <a:txBody>
                    <a:bodyPr/>
                    <a:lstStyle/>
                    <a:p>
                      <a:pPr lvl="0" algn="ctr">
                        <a:lnSpc>
                          <a:spcPct val="91714"/>
                        </a:lnSpc>
                        <a:defRPr/>
                      </a:pPr>
                      <a:r>
                        <a:rPr lang="en-US" sz="4133" b="0" i="0" u="none" strike="noStrike" spc="-300">
                          <a:solidFill>
                            <a:srgbClr val="595959"/>
                          </a:solidFill>
                          <a:latin typeface="NanumSquare Bold"/>
                          <a:ea typeface="NanumSquare Bold"/>
                          <a:cs typeface="NanumSquare Bold"/>
                        </a:rPr>
                        <a:t>Random Forest Classifier</a:t>
                      </a:r>
                      <a:endParaRPr lang="en-US" sz="1100"/>
                    </a:p>
                  </a:txBody>
                  <a:tcPr marL="25400" marR="25400" marT="102827" marB="102827" anchor="ctr">
                    <a:lnL w="12700" cap="flat" cmpd="sng" algn="ctr">
                      <a:solidFill>
                        <a:srgbClr val="787878"/>
                      </a:solidFill>
                      <a:prstDash val="solid"/>
                      <a:round/>
                      <a:headEnd type="none" w="med" len="med"/>
                      <a:tailEnd type="none" w="med" len="med"/>
                    </a:lnL>
                    <a:lnR w="12700" cap="flat" cmpd="sng" algn="ctr">
                      <a:solidFill>
                        <a:srgbClr val="787878"/>
                      </a:solidFill>
                      <a:prstDash val="solid"/>
                      <a:round/>
                      <a:headEnd type="none" w="med" len="med"/>
                      <a:tailEnd type="none" w="med" len="med"/>
                    </a:lnR>
                    <a:lnT w="12700" cap="flat" cmpd="sng" algn="ctr">
                      <a:solidFill>
                        <a:srgbClr val="787878"/>
                      </a:solidFill>
                      <a:prstDash val="solid"/>
                      <a:round/>
                      <a:headEnd type="none" w="med" len="med"/>
                      <a:tailEnd type="none" w="med" len="med"/>
                    </a:lnT>
                    <a:lnB w="12700" cap="flat" cmpd="sng" algn="ctr">
                      <a:solidFill>
                        <a:srgbClr val="787878"/>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r h="1653921">
                <a:tc>
                  <a:txBody>
                    <a:bodyPr/>
                    <a:lstStyle/>
                    <a:p>
                      <a:pPr lvl="0" algn="ctr">
                        <a:lnSpc>
                          <a:spcPct val="91714"/>
                        </a:lnSpc>
                        <a:defRPr/>
                      </a:pPr>
                      <a:r>
                        <a:rPr lang="en-US" sz="4399" b="0" i="0" u="none" strike="noStrike" spc="-300">
                          <a:solidFill>
                            <a:srgbClr val="FFFFFF"/>
                          </a:solidFill>
                          <a:latin typeface="NanumSquare ExtraBold"/>
                          <a:ea typeface="NanumSquare ExtraBold"/>
                          <a:cs typeface="NanumSquare ExtraBold"/>
                        </a:rPr>
                        <a:t>Data Split</a:t>
                      </a:r>
                      <a:endParaRPr lang="en-US" sz="1100"/>
                    </a:p>
                  </a:txBody>
                  <a:tcPr marL="25400" marR="25400" marT="107821" marB="107821" anchor="ctr">
                    <a:lnL w="12700" cap="flat" cmpd="sng" algn="ctr">
                      <a:solidFill>
                        <a:srgbClr val="787878"/>
                      </a:solidFill>
                      <a:prstDash val="solid"/>
                      <a:round/>
                      <a:headEnd type="none" w="med" len="med"/>
                      <a:tailEnd type="none" w="med" len="med"/>
                    </a:lnL>
                    <a:lnR w="12700" cap="flat" cmpd="sng" algn="ctr">
                      <a:solidFill>
                        <a:srgbClr val="787878"/>
                      </a:solidFill>
                      <a:prstDash val="solid"/>
                      <a:round/>
                      <a:headEnd type="none" w="med" len="med"/>
                      <a:tailEnd type="none" w="med" len="med"/>
                    </a:lnR>
                    <a:lnT w="12700" cap="flat" cmpd="sng" algn="ctr">
                      <a:solidFill>
                        <a:srgbClr val="787878"/>
                      </a:solidFill>
                      <a:prstDash val="solid"/>
                      <a:round/>
                      <a:headEnd type="none" w="med" len="med"/>
                      <a:tailEnd type="none" w="med" len="med"/>
                    </a:lnT>
                    <a:lnB w="12700" cap="flat" cmpd="sng" algn="ctr">
                      <a:solidFill>
                        <a:srgbClr val="787878"/>
                      </a:solidFill>
                      <a:prstDash val="solid"/>
                      <a:round/>
                      <a:headEnd type="none" w="med" len="med"/>
                      <a:tailEnd type="none" w="med" len="med"/>
                    </a:lnB>
                    <a:solidFill>
                      <a:srgbClr val="325ADC"/>
                    </a:solidFill>
                  </a:tcPr>
                </a:tc>
                <a:tc>
                  <a:txBody>
                    <a:bodyPr/>
                    <a:lstStyle/>
                    <a:p>
                      <a:pPr lvl="0" algn="ctr">
                        <a:lnSpc>
                          <a:spcPct val="91714"/>
                        </a:lnSpc>
                        <a:defRPr/>
                      </a:pPr>
                      <a:r>
                        <a:rPr lang="en-US" sz="4133" b="0" i="0" u="none" strike="noStrike">
                          <a:solidFill>
                            <a:srgbClr val="787878"/>
                          </a:solidFill>
                          <a:latin typeface="NanumSquare Bold"/>
                          <a:ea typeface="NanumSquare Bold"/>
                          <a:cs typeface="NanumSquare Bold"/>
                        </a:rPr>
                        <a:t>Training 80% / Test 20 %</a:t>
                      </a:r>
                      <a:endParaRPr lang="en-US" sz="1100"/>
                    </a:p>
                  </a:txBody>
                  <a:tcPr marL="25400" marR="25400" marT="102827" marB="102827" anchor="ctr">
                    <a:lnL w="12700" cap="flat" cmpd="sng" algn="ctr">
                      <a:solidFill>
                        <a:srgbClr val="787878"/>
                      </a:solidFill>
                      <a:prstDash val="solid"/>
                      <a:round/>
                      <a:headEnd type="none" w="med" len="med"/>
                      <a:tailEnd type="none" w="med" len="med"/>
                    </a:lnL>
                    <a:lnR w="12700" cap="flat" cmpd="sng" algn="ctr">
                      <a:solidFill>
                        <a:srgbClr val="787878"/>
                      </a:solidFill>
                      <a:prstDash val="solid"/>
                      <a:round/>
                      <a:headEnd type="none" w="med" len="med"/>
                      <a:tailEnd type="none" w="med" len="med"/>
                    </a:lnR>
                    <a:lnT w="12700" cap="flat" cmpd="sng" algn="ctr">
                      <a:solidFill>
                        <a:srgbClr val="787878"/>
                      </a:solidFill>
                      <a:prstDash val="solid"/>
                      <a:round/>
                      <a:headEnd type="none" w="med" len="med"/>
                      <a:tailEnd type="none" w="med" len="med"/>
                    </a:lnT>
                    <a:lnB w="12700" cap="flat" cmpd="sng" algn="ctr">
                      <a:solidFill>
                        <a:srgbClr val="787878"/>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1653921">
                <a:tc>
                  <a:txBody>
                    <a:bodyPr/>
                    <a:lstStyle/>
                    <a:p>
                      <a:pPr lvl="0" algn="ctr">
                        <a:lnSpc>
                          <a:spcPct val="91714"/>
                        </a:lnSpc>
                        <a:defRPr/>
                      </a:pPr>
                      <a:r>
                        <a:rPr lang="en-US" sz="4399" b="0" i="0" u="none" strike="noStrike" spc="-300">
                          <a:solidFill>
                            <a:srgbClr val="FFFFFF"/>
                          </a:solidFill>
                          <a:latin typeface="NanumSquare ExtraBold"/>
                          <a:ea typeface="NanumSquare ExtraBold"/>
                          <a:cs typeface="NanumSquare ExtraBold"/>
                        </a:rPr>
                        <a:t>Target Variable</a:t>
                      </a:r>
                      <a:endParaRPr lang="en-US" sz="1100"/>
                    </a:p>
                  </a:txBody>
                  <a:tcPr marL="25400" marR="25400" marT="107821" marB="107821" anchor="ctr">
                    <a:lnL w="12700" cap="flat" cmpd="sng" algn="ctr">
                      <a:solidFill>
                        <a:srgbClr val="787878"/>
                      </a:solidFill>
                      <a:prstDash val="solid"/>
                      <a:round/>
                      <a:headEnd type="none" w="med" len="med"/>
                      <a:tailEnd type="none" w="med" len="med"/>
                    </a:lnL>
                    <a:lnR w="12700" cap="flat" cmpd="sng" algn="ctr">
                      <a:solidFill>
                        <a:srgbClr val="787878"/>
                      </a:solidFill>
                      <a:prstDash val="solid"/>
                      <a:round/>
                      <a:headEnd type="none" w="med" len="med"/>
                      <a:tailEnd type="none" w="med" len="med"/>
                    </a:lnR>
                    <a:lnT w="12700" cap="flat" cmpd="sng" algn="ctr">
                      <a:solidFill>
                        <a:srgbClr val="787878"/>
                      </a:solidFill>
                      <a:prstDash val="solid"/>
                      <a:round/>
                      <a:headEnd type="none" w="med" len="med"/>
                      <a:tailEnd type="none" w="med" len="med"/>
                    </a:lnT>
                    <a:lnB w="12700" cap="flat" cmpd="sng" algn="ctr">
                      <a:solidFill>
                        <a:srgbClr val="787878"/>
                      </a:solidFill>
                      <a:prstDash val="solid"/>
                      <a:round/>
                      <a:headEnd type="none" w="med" len="med"/>
                      <a:tailEnd type="none" w="med" len="med"/>
                    </a:lnB>
                    <a:solidFill>
                      <a:srgbClr val="325ADC"/>
                    </a:solidFill>
                  </a:tcPr>
                </a:tc>
                <a:tc>
                  <a:txBody>
                    <a:bodyPr/>
                    <a:lstStyle/>
                    <a:p>
                      <a:pPr lvl="0" algn="ctr">
                        <a:lnSpc>
                          <a:spcPct val="91714"/>
                        </a:lnSpc>
                        <a:defRPr/>
                      </a:pPr>
                      <a:r>
                        <a:rPr lang="en-US" sz="4133" b="0" i="0" u="none" strike="noStrike" dirty="0">
                          <a:solidFill>
                            <a:srgbClr val="787878"/>
                          </a:solidFill>
                          <a:latin typeface="NanumSquare Bold"/>
                          <a:ea typeface="NanumSquare Bold"/>
                          <a:cs typeface="NanumSquare Bold"/>
                        </a:rPr>
                        <a:t>Depression</a:t>
                      </a:r>
                      <a:endParaRPr lang="en-US" sz="1100" dirty="0"/>
                    </a:p>
                  </a:txBody>
                  <a:tcPr marL="25400" marR="25400" marT="102827" marB="102827" anchor="ctr">
                    <a:lnL w="12700" cap="flat" cmpd="sng" algn="ctr">
                      <a:solidFill>
                        <a:srgbClr val="787878"/>
                      </a:solidFill>
                      <a:prstDash val="solid"/>
                      <a:round/>
                      <a:headEnd type="none" w="med" len="med"/>
                      <a:tailEnd type="none" w="med" len="med"/>
                    </a:lnL>
                    <a:lnR w="12700" cap="flat" cmpd="sng" algn="ctr">
                      <a:solidFill>
                        <a:srgbClr val="787878"/>
                      </a:solidFill>
                      <a:prstDash val="solid"/>
                      <a:round/>
                      <a:headEnd type="none" w="med" len="med"/>
                      <a:tailEnd type="none" w="med" len="med"/>
                    </a:lnR>
                    <a:lnT w="12700" cap="flat" cmpd="sng" algn="ctr">
                      <a:solidFill>
                        <a:srgbClr val="787878"/>
                      </a:solidFill>
                      <a:prstDash val="solid"/>
                      <a:round/>
                      <a:headEnd type="none" w="med" len="med"/>
                      <a:tailEnd type="none" w="med" len="med"/>
                    </a:lnT>
                    <a:lnB w="12700" cap="flat" cmpd="sng" algn="ctr">
                      <a:solidFill>
                        <a:srgbClr val="787878"/>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1653921">
                <a:tc>
                  <a:txBody>
                    <a:bodyPr/>
                    <a:lstStyle/>
                    <a:p>
                      <a:pPr lvl="0" algn="ctr">
                        <a:lnSpc>
                          <a:spcPct val="91714"/>
                        </a:lnSpc>
                        <a:defRPr/>
                      </a:pPr>
                      <a:r>
                        <a:rPr lang="en-US" sz="4399" b="0" i="0" u="none" strike="noStrike" spc="-300">
                          <a:solidFill>
                            <a:srgbClr val="FFFFFF"/>
                          </a:solidFill>
                          <a:latin typeface="NanumSquare ExtraBold"/>
                          <a:ea typeface="NanumSquare ExtraBold"/>
                          <a:cs typeface="NanumSquare ExtraBold"/>
                        </a:rPr>
                        <a:t>Result Accuracy</a:t>
                      </a:r>
                      <a:endParaRPr lang="en-US" sz="1100"/>
                    </a:p>
                  </a:txBody>
                  <a:tcPr marL="25400" marR="25400" marT="107821" marB="107821" anchor="ctr">
                    <a:lnL w="12700" cap="flat" cmpd="sng" algn="ctr">
                      <a:solidFill>
                        <a:srgbClr val="787878"/>
                      </a:solidFill>
                      <a:prstDash val="solid"/>
                      <a:round/>
                      <a:headEnd type="none" w="med" len="med"/>
                      <a:tailEnd type="none" w="med" len="med"/>
                    </a:lnL>
                    <a:lnR w="12700" cap="flat" cmpd="sng" algn="ctr">
                      <a:solidFill>
                        <a:srgbClr val="787878"/>
                      </a:solidFill>
                      <a:prstDash val="solid"/>
                      <a:round/>
                      <a:headEnd type="none" w="med" len="med"/>
                      <a:tailEnd type="none" w="med" len="med"/>
                    </a:lnR>
                    <a:lnT w="12700" cap="flat" cmpd="sng" algn="ctr">
                      <a:solidFill>
                        <a:srgbClr val="787878"/>
                      </a:solidFill>
                      <a:prstDash val="solid"/>
                      <a:round/>
                      <a:headEnd type="none" w="med" len="med"/>
                      <a:tailEnd type="none" w="med" len="med"/>
                    </a:lnT>
                    <a:lnB w="12700" cap="flat" cmpd="sng" algn="ctr">
                      <a:solidFill>
                        <a:srgbClr val="787878"/>
                      </a:solidFill>
                      <a:prstDash val="solid"/>
                      <a:round/>
                      <a:headEnd type="none" w="med" len="med"/>
                      <a:tailEnd type="none" w="med" len="med"/>
                    </a:lnB>
                    <a:solidFill>
                      <a:srgbClr val="325ADC"/>
                    </a:solidFill>
                  </a:tcPr>
                </a:tc>
                <a:tc>
                  <a:txBody>
                    <a:bodyPr/>
                    <a:lstStyle/>
                    <a:p>
                      <a:pPr lvl="0" algn="ctr">
                        <a:lnSpc>
                          <a:spcPct val="91714"/>
                        </a:lnSpc>
                        <a:defRPr/>
                      </a:pPr>
                      <a:r>
                        <a:rPr lang="en-US" sz="4133" b="0" i="0" u="none" strike="noStrike" dirty="0">
                          <a:solidFill>
                            <a:srgbClr val="787878"/>
                          </a:solidFill>
                          <a:latin typeface="NanumSquare Bold"/>
                          <a:ea typeface="NanumSquare Bold"/>
                          <a:cs typeface="NanumSquare Bold"/>
                        </a:rPr>
                        <a:t> 90%</a:t>
                      </a:r>
                      <a:endParaRPr lang="en-US" sz="1100" dirty="0"/>
                    </a:p>
                  </a:txBody>
                  <a:tcPr marL="25400" marR="25400" marT="102827" marB="102827" anchor="ctr">
                    <a:lnL w="12700" cap="flat" cmpd="sng" algn="ctr">
                      <a:solidFill>
                        <a:srgbClr val="787878"/>
                      </a:solidFill>
                      <a:prstDash val="solid"/>
                      <a:round/>
                      <a:headEnd type="none" w="med" len="med"/>
                      <a:tailEnd type="none" w="med" len="med"/>
                    </a:lnL>
                    <a:lnR w="12700" cap="flat" cmpd="sng" algn="ctr">
                      <a:solidFill>
                        <a:srgbClr val="787878"/>
                      </a:solidFill>
                      <a:prstDash val="solid"/>
                      <a:round/>
                      <a:headEnd type="none" w="med" len="med"/>
                      <a:tailEnd type="none" w="med" len="med"/>
                    </a:lnR>
                    <a:lnT w="12700" cap="flat" cmpd="sng" algn="ctr">
                      <a:solidFill>
                        <a:srgbClr val="787878"/>
                      </a:solidFill>
                      <a:prstDash val="solid"/>
                      <a:round/>
                      <a:headEnd type="none" w="med" len="med"/>
                      <a:tailEnd type="none" w="med" len="med"/>
                    </a:lnT>
                    <a:lnB w="12700" cap="flat" cmpd="sng" algn="ctr">
                      <a:solidFill>
                        <a:srgbClr val="787878"/>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stretch>
            <a:fillRect/>
          </a:stretch>
        </p:blipFill>
        <p:spPr>
          <a:xfrm>
            <a:off x="0" y="12700"/>
            <a:ext cx="24460200" cy="368300"/>
          </a:xfrm>
          <a:prstGeom prst="rect">
            <a:avLst/>
          </a:prstGeom>
        </p:spPr>
      </p:pic>
      <p:pic>
        <p:nvPicPr>
          <p:cNvPr id="3" name="Picture 3"/>
          <p:cNvPicPr>
            <a:picLocks noChangeAspect="1"/>
          </p:cNvPicPr>
          <p:nvPr/>
        </p:nvPicPr>
        <p:blipFill>
          <a:blip r:embed="rId4"/>
          <a:stretch>
            <a:fillRect/>
          </a:stretch>
        </p:blipFill>
        <p:spPr>
          <a:xfrm>
            <a:off x="1435100" y="12446000"/>
            <a:ext cx="21513800" cy="25400"/>
          </a:xfrm>
          <a:prstGeom prst="rect">
            <a:avLst/>
          </a:prstGeom>
        </p:spPr>
      </p:pic>
      <p:sp>
        <p:nvSpPr>
          <p:cNvPr id="4" name="TextBox 4"/>
          <p:cNvSpPr txBox="1"/>
          <p:nvPr/>
        </p:nvSpPr>
        <p:spPr>
          <a:xfrm>
            <a:off x="2578100" y="1295400"/>
            <a:ext cx="10782300" cy="952500"/>
          </a:xfrm>
          <a:prstGeom prst="rect">
            <a:avLst/>
          </a:prstGeom>
        </p:spPr>
        <p:txBody>
          <a:bodyPr lIns="0" tIns="0" rIns="0" bIns="0" rtlCol="0" anchor="ctr"/>
          <a:lstStyle/>
          <a:p>
            <a:pPr lvl="0" algn="l">
              <a:lnSpc>
                <a:spcPct val="116199"/>
              </a:lnSpc>
            </a:pPr>
            <a:r>
              <a:rPr lang="en-US" sz="5333" b="0" i="0" u="none" strike="noStrike" spc="-300">
                <a:solidFill>
                  <a:srgbClr val="325ADC"/>
                </a:solidFill>
                <a:latin typeface="NanumSquare ExtraBold"/>
                <a:ea typeface="NanumSquare ExtraBold"/>
                <a:cs typeface="NanumSquare ExtraBold"/>
              </a:rPr>
              <a:t>Confusion Matrix</a:t>
            </a:r>
          </a:p>
        </p:txBody>
      </p:sp>
      <p:sp>
        <p:nvSpPr>
          <p:cNvPr id="5" name="TextBox 5"/>
          <p:cNvSpPr txBox="1"/>
          <p:nvPr/>
        </p:nvSpPr>
        <p:spPr>
          <a:xfrm>
            <a:off x="5486400" y="4521200"/>
            <a:ext cx="2286000" cy="596900"/>
          </a:xfrm>
          <a:prstGeom prst="rect">
            <a:avLst/>
          </a:prstGeom>
        </p:spPr>
        <p:txBody>
          <a:bodyPr lIns="0" tIns="0" rIns="0" bIns="0" rtlCol="0" anchor="t"/>
          <a:lstStyle/>
          <a:p>
            <a:pPr lvl="0" algn="ctr">
              <a:lnSpc>
                <a:spcPct val="116199"/>
              </a:lnSpc>
            </a:pPr>
            <a:r>
              <a:rPr lang="en-US" sz="3333" b="0" i="0" u="none" strike="noStrike" spc="-200">
                <a:solidFill>
                  <a:srgbClr val="FFFFFF"/>
                </a:solidFill>
                <a:latin typeface="NanumSquare ExtraBold"/>
                <a:ea typeface="NanumSquare ExtraBold"/>
                <a:cs typeface="NanumSquare ExtraBold"/>
              </a:rPr>
              <a:t>문제 상황</a:t>
            </a:r>
          </a:p>
        </p:txBody>
      </p:sp>
      <p:graphicFrame>
        <p:nvGraphicFramePr>
          <p:cNvPr id="6" name="Table 6"/>
          <p:cNvGraphicFramePr>
            <a:graphicFrameLocks noGrp="1"/>
          </p:cNvGraphicFramePr>
          <p:nvPr>
            <p:extLst>
              <p:ext uri="{D42A27DB-BD31-4B8C-83A1-F6EECF244321}">
                <p14:modId xmlns:p14="http://schemas.microsoft.com/office/powerpoint/2010/main" val="867704247"/>
              </p:ext>
            </p:extLst>
          </p:nvPr>
        </p:nvGraphicFramePr>
        <p:xfrm>
          <a:off x="1435100" y="10388600"/>
          <a:ext cx="21515070" cy="2087064"/>
        </p:xfrm>
        <a:graphic>
          <a:graphicData uri="http://schemas.openxmlformats.org/drawingml/2006/table">
            <a:tbl>
              <a:tblPr/>
              <a:tblGrid>
                <a:gridCol w="7171690">
                  <a:extLst>
                    <a:ext uri="{9D8B030D-6E8A-4147-A177-3AD203B41FA5}">
                      <a16:colId xmlns:a16="http://schemas.microsoft.com/office/drawing/2014/main" val="20000"/>
                    </a:ext>
                  </a:extLst>
                </a:gridCol>
                <a:gridCol w="7171690">
                  <a:extLst>
                    <a:ext uri="{9D8B030D-6E8A-4147-A177-3AD203B41FA5}">
                      <a16:colId xmlns:a16="http://schemas.microsoft.com/office/drawing/2014/main" val="20001"/>
                    </a:ext>
                  </a:extLst>
                </a:gridCol>
                <a:gridCol w="7171690">
                  <a:extLst>
                    <a:ext uri="{9D8B030D-6E8A-4147-A177-3AD203B41FA5}">
                      <a16:colId xmlns:a16="http://schemas.microsoft.com/office/drawing/2014/main" val="20002"/>
                    </a:ext>
                  </a:extLst>
                </a:gridCol>
              </a:tblGrid>
              <a:tr h="1043532">
                <a:tc>
                  <a:txBody>
                    <a:bodyPr/>
                    <a:lstStyle/>
                    <a:p>
                      <a:pPr lvl="0" algn="ctr">
                        <a:lnSpc>
                          <a:spcPct val="91714"/>
                        </a:lnSpc>
                        <a:defRPr/>
                      </a:pPr>
                      <a:r>
                        <a:rPr lang="en-US" sz="3866" b="0" i="0" u="none" strike="noStrike" spc="-200">
                          <a:solidFill>
                            <a:srgbClr val="FFFFFF"/>
                          </a:solidFill>
                          <a:latin typeface="NanumSquare ExtraBold"/>
                          <a:ea typeface="NanumSquare ExtraBold"/>
                          <a:cs typeface="NanumSquare ExtraBold"/>
                        </a:rPr>
                        <a:t>Precision</a:t>
                      </a:r>
                      <a:endParaRPr lang="en-US" sz="1100"/>
                    </a:p>
                  </a:txBody>
                  <a:tcPr marL="25400" marR="25400" marT="97830" marB="97830" anchor="ctr">
                    <a:lnL w="12700" cap="flat" cmpd="sng" algn="ctr">
                      <a:solidFill>
                        <a:srgbClr val="787878"/>
                      </a:solidFill>
                      <a:prstDash val="solid"/>
                      <a:round/>
                      <a:headEnd type="none" w="med" len="med"/>
                      <a:tailEnd type="none" w="med" len="med"/>
                    </a:lnL>
                    <a:lnR w="12700" cap="flat" cmpd="sng" algn="ctr">
                      <a:solidFill>
                        <a:srgbClr val="787878"/>
                      </a:solidFill>
                      <a:prstDash val="solid"/>
                      <a:round/>
                      <a:headEnd type="none" w="med" len="med"/>
                      <a:tailEnd type="none" w="med" len="med"/>
                    </a:lnR>
                    <a:lnT w="12700" cap="flat" cmpd="sng" algn="ctr">
                      <a:solidFill>
                        <a:srgbClr val="787878"/>
                      </a:solidFill>
                      <a:prstDash val="solid"/>
                      <a:round/>
                      <a:headEnd type="none" w="med" len="med"/>
                      <a:tailEnd type="none" w="med" len="med"/>
                    </a:lnT>
                    <a:lnB w="12700" cap="flat" cmpd="sng" algn="ctr">
                      <a:solidFill>
                        <a:srgbClr val="787878"/>
                      </a:solidFill>
                      <a:prstDash val="solid"/>
                      <a:round/>
                      <a:headEnd type="none" w="med" len="med"/>
                      <a:tailEnd type="none" w="med" len="med"/>
                    </a:lnB>
                    <a:solidFill>
                      <a:srgbClr val="FF8C8C"/>
                    </a:solidFill>
                  </a:tcPr>
                </a:tc>
                <a:tc>
                  <a:txBody>
                    <a:bodyPr/>
                    <a:lstStyle/>
                    <a:p>
                      <a:pPr lvl="0" algn="ctr">
                        <a:lnSpc>
                          <a:spcPct val="91714"/>
                        </a:lnSpc>
                        <a:defRPr/>
                      </a:pPr>
                      <a:r>
                        <a:rPr lang="en-US" sz="3866" b="0" i="0" u="none" strike="noStrike" spc="-200">
                          <a:solidFill>
                            <a:srgbClr val="FFFFFF"/>
                          </a:solidFill>
                          <a:latin typeface="NanumSquare ExtraBold"/>
                          <a:ea typeface="NanumSquare ExtraBold"/>
                          <a:cs typeface="NanumSquare ExtraBold"/>
                        </a:rPr>
                        <a:t>Recall</a:t>
                      </a:r>
                      <a:endParaRPr lang="en-US" sz="1100"/>
                    </a:p>
                  </a:txBody>
                  <a:tcPr marL="25400" marR="25400" marT="97830" marB="97830" anchor="ctr">
                    <a:lnL w="12700" cap="flat" cmpd="sng" algn="ctr">
                      <a:solidFill>
                        <a:srgbClr val="787878"/>
                      </a:solidFill>
                      <a:prstDash val="solid"/>
                      <a:round/>
                      <a:headEnd type="none" w="med" len="med"/>
                      <a:tailEnd type="none" w="med" len="med"/>
                    </a:lnL>
                    <a:lnR w="12700" cap="flat" cmpd="sng" algn="ctr">
                      <a:solidFill>
                        <a:srgbClr val="787878"/>
                      </a:solidFill>
                      <a:prstDash val="solid"/>
                      <a:round/>
                      <a:headEnd type="none" w="med" len="med"/>
                      <a:tailEnd type="none" w="med" len="med"/>
                    </a:lnR>
                    <a:lnT w="12700" cap="flat" cmpd="sng" algn="ctr">
                      <a:solidFill>
                        <a:srgbClr val="787878"/>
                      </a:solidFill>
                      <a:prstDash val="solid"/>
                      <a:round/>
                      <a:headEnd type="none" w="med" len="med"/>
                      <a:tailEnd type="none" w="med" len="med"/>
                    </a:lnT>
                    <a:lnB w="12700" cap="flat" cmpd="sng" algn="ctr">
                      <a:solidFill>
                        <a:srgbClr val="787878"/>
                      </a:solidFill>
                      <a:prstDash val="solid"/>
                      <a:round/>
                      <a:headEnd type="none" w="med" len="med"/>
                      <a:tailEnd type="none" w="med" len="med"/>
                    </a:lnB>
                    <a:solidFill>
                      <a:srgbClr val="A9D08E"/>
                    </a:solidFill>
                  </a:tcPr>
                </a:tc>
                <a:tc>
                  <a:txBody>
                    <a:bodyPr/>
                    <a:lstStyle/>
                    <a:p>
                      <a:pPr lvl="0" algn="ctr">
                        <a:lnSpc>
                          <a:spcPct val="91714"/>
                        </a:lnSpc>
                        <a:defRPr/>
                      </a:pPr>
                      <a:r>
                        <a:rPr lang="en-US" sz="3866" b="0" i="0" u="none" strike="noStrike" spc="-200">
                          <a:solidFill>
                            <a:srgbClr val="FFFFFF"/>
                          </a:solidFill>
                          <a:latin typeface="NanumSquare ExtraBold"/>
                          <a:ea typeface="NanumSquare ExtraBold"/>
                          <a:cs typeface="NanumSquare ExtraBold"/>
                        </a:rPr>
                        <a:t>F1-Score</a:t>
                      </a:r>
                      <a:endParaRPr lang="en-US" sz="1100"/>
                    </a:p>
                  </a:txBody>
                  <a:tcPr marL="25400" marR="25400" marT="97830" marB="97830" anchor="ctr">
                    <a:lnL w="12700" cap="flat" cmpd="sng" algn="ctr">
                      <a:solidFill>
                        <a:srgbClr val="787878"/>
                      </a:solidFill>
                      <a:prstDash val="solid"/>
                      <a:round/>
                      <a:headEnd type="none" w="med" len="med"/>
                      <a:tailEnd type="none" w="med" len="med"/>
                    </a:lnL>
                    <a:lnR w="12700" cap="flat" cmpd="sng" algn="ctr">
                      <a:solidFill>
                        <a:srgbClr val="787878"/>
                      </a:solidFill>
                      <a:prstDash val="solid"/>
                      <a:round/>
                      <a:headEnd type="none" w="med" len="med"/>
                      <a:tailEnd type="none" w="med" len="med"/>
                    </a:lnR>
                    <a:lnT w="12700" cap="flat" cmpd="sng" algn="ctr">
                      <a:solidFill>
                        <a:srgbClr val="787878"/>
                      </a:solidFill>
                      <a:prstDash val="solid"/>
                      <a:round/>
                      <a:headEnd type="none" w="med" len="med"/>
                      <a:tailEnd type="none" w="med" len="med"/>
                    </a:lnT>
                    <a:lnB w="12700" cap="flat" cmpd="sng" algn="ctr">
                      <a:solidFill>
                        <a:srgbClr val="787878"/>
                      </a:solidFill>
                      <a:prstDash val="solid"/>
                      <a:round/>
                      <a:headEnd type="none" w="med" len="med"/>
                      <a:tailEnd type="none" w="med" len="med"/>
                    </a:lnB>
                    <a:solidFill>
                      <a:srgbClr val="325ADC"/>
                    </a:solidFill>
                  </a:tcPr>
                </a:tc>
                <a:extLst>
                  <a:ext uri="{0D108BD9-81ED-4DB2-BD59-A6C34878D82A}">
                    <a16:rowId xmlns:a16="http://schemas.microsoft.com/office/drawing/2014/main" val="10000"/>
                  </a:ext>
                </a:extLst>
              </a:tr>
              <a:tr h="1043532">
                <a:tc>
                  <a:txBody>
                    <a:bodyPr/>
                    <a:lstStyle/>
                    <a:p>
                      <a:pPr lvl="0" algn="ctr">
                        <a:lnSpc>
                          <a:spcPct val="91714"/>
                        </a:lnSpc>
                        <a:defRPr/>
                      </a:pPr>
                      <a:r>
                        <a:rPr lang="en-US" sz="3599" b="0" i="0" u="none" strike="noStrike" spc="-200">
                          <a:solidFill>
                            <a:srgbClr val="787878"/>
                          </a:solidFill>
                          <a:latin typeface="NanumSquare Bold"/>
                          <a:ea typeface="NanumSquare Bold"/>
                          <a:cs typeface="NanumSquare Bold"/>
                        </a:rPr>
                        <a:t>TP / (FP + TP)</a:t>
                      </a:r>
                      <a:endParaRPr lang="en-US" sz="1100"/>
                    </a:p>
                  </a:txBody>
                  <a:tcPr marL="25400" marR="25400" marT="92836" marB="92836" anchor="ctr">
                    <a:lnL w="12700" cap="flat" cmpd="sng" algn="ctr">
                      <a:solidFill>
                        <a:srgbClr val="787878"/>
                      </a:solidFill>
                      <a:prstDash val="solid"/>
                      <a:round/>
                      <a:headEnd type="none" w="med" len="med"/>
                      <a:tailEnd type="none" w="med" len="med"/>
                    </a:lnL>
                    <a:lnR w="12700" cap="flat" cmpd="sng" algn="ctr">
                      <a:solidFill>
                        <a:srgbClr val="787878"/>
                      </a:solidFill>
                      <a:prstDash val="solid"/>
                      <a:round/>
                      <a:headEnd type="none" w="med" len="med"/>
                      <a:tailEnd type="none" w="med" len="med"/>
                    </a:lnR>
                    <a:lnT w="12700" cap="flat" cmpd="sng" algn="ctr">
                      <a:solidFill>
                        <a:srgbClr val="787878"/>
                      </a:solidFill>
                      <a:prstDash val="solid"/>
                      <a:round/>
                      <a:headEnd type="none" w="med" len="med"/>
                      <a:tailEnd type="none" w="med" len="med"/>
                    </a:lnT>
                    <a:lnB w="12700" cap="flat" cmpd="sng" algn="ctr">
                      <a:solidFill>
                        <a:srgbClr val="787878"/>
                      </a:solidFill>
                      <a:prstDash val="solid"/>
                      <a:round/>
                      <a:headEnd type="none" w="med" len="med"/>
                      <a:tailEnd type="none" w="med" len="med"/>
                    </a:lnB>
                    <a:solidFill>
                      <a:srgbClr val="FFFFFF"/>
                    </a:solidFill>
                  </a:tcPr>
                </a:tc>
                <a:tc>
                  <a:txBody>
                    <a:bodyPr/>
                    <a:lstStyle/>
                    <a:p>
                      <a:pPr lvl="0" algn="ctr">
                        <a:lnSpc>
                          <a:spcPct val="91714"/>
                        </a:lnSpc>
                        <a:defRPr/>
                      </a:pPr>
                      <a:r>
                        <a:rPr lang="en-US" sz="3599" b="0" i="0" u="none" strike="noStrike" dirty="0">
                          <a:solidFill>
                            <a:srgbClr val="787878"/>
                          </a:solidFill>
                          <a:latin typeface="NanumSquare Bold"/>
                          <a:ea typeface="NanumSquare Bold"/>
                          <a:cs typeface="NanumSquare Bold"/>
                        </a:rPr>
                        <a:t> TP / (FN + TP)</a:t>
                      </a:r>
                      <a:endParaRPr lang="en-US" sz="1100" dirty="0"/>
                    </a:p>
                  </a:txBody>
                  <a:tcPr marL="25400" marR="25400" marT="92836" marB="92836" anchor="ctr">
                    <a:lnL w="12700" cap="flat" cmpd="sng" algn="ctr">
                      <a:solidFill>
                        <a:srgbClr val="787878"/>
                      </a:solidFill>
                      <a:prstDash val="solid"/>
                      <a:round/>
                      <a:headEnd type="none" w="med" len="med"/>
                      <a:tailEnd type="none" w="med" len="med"/>
                    </a:lnL>
                    <a:lnR w="12700" cap="flat" cmpd="sng" algn="ctr">
                      <a:solidFill>
                        <a:srgbClr val="787878"/>
                      </a:solidFill>
                      <a:prstDash val="solid"/>
                      <a:round/>
                      <a:headEnd type="none" w="med" len="med"/>
                      <a:tailEnd type="none" w="med" len="med"/>
                    </a:lnR>
                    <a:lnT w="12700" cap="flat" cmpd="sng" algn="ctr">
                      <a:solidFill>
                        <a:srgbClr val="787878"/>
                      </a:solidFill>
                      <a:prstDash val="solid"/>
                      <a:round/>
                      <a:headEnd type="none" w="med" len="med"/>
                      <a:tailEnd type="none" w="med" len="med"/>
                    </a:lnT>
                    <a:lnB w="12700" cap="flat" cmpd="sng" algn="ctr">
                      <a:solidFill>
                        <a:srgbClr val="787878"/>
                      </a:solidFill>
                      <a:prstDash val="solid"/>
                      <a:round/>
                      <a:headEnd type="none" w="med" len="med"/>
                      <a:tailEnd type="none" w="med" len="med"/>
                    </a:lnB>
                    <a:solidFill>
                      <a:srgbClr val="FFFFFF"/>
                    </a:solidFill>
                  </a:tcPr>
                </a:tc>
                <a:tc>
                  <a:txBody>
                    <a:bodyPr/>
                    <a:lstStyle/>
                    <a:p>
                      <a:pPr lvl="0" algn="ctr">
                        <a:lnSpc>
                          <a:spcPct val="91714"/>
                        </a:lnSpc>
                        <a:defRPr/>
                      </a:pPr>
                      <a:r>
                        <a:rPr lang="en-US" sz="3599" b="0" i="0" u="none" strike="noStrike" dirty="0">
                          <a:solidFill>
                            <a:srgbClr val="787878"/>
                          </a:solidFill>
                          <a:latin typeface="NanumSquare Bold"/>
                          <a:ea typeface="NanumSquare Bold"/>
                          <a:cs typeface="NanumSquare Bold"/>
                        </a:rPr>
                        <a:t>2/(1/Precision  + 1/Recall) </a:t>
                      </a:r>
                      <a:endParaRPr lang="en-US" sz="1100" dirty="0"/>
                    </a:p>
                  </a:txBody>
                  <a:tcPr marL="25400" marR="25400" marT="92836" marB="92836" anchor="ctr">
                    <a:lnL w="12700" cap="flat" cmpd="sng" algn="ctr">
                      <a:solidFill>
                        <a:srgbClr val="787878"/>
                      </a:solidFill>
                      <a:prstDash val="solid"/>
                      <a:round/>
                      <a:headEnd type="none" w="med" len="med"/>
                      <a:tailEnd type="none" w="med" len="med"/>
                    </a:lnL>
                    <a:lnR w="12700" cap="flat" cmpd="sng" algn="ctr">
                      <a:solidFill>
                        <a:srgbClr val="787878"/>
                      </a:solidFill>
                      <a:prstDash val="solid"/>
                      <a:round/>
                      <a:headEnd type="none" w="med" len="med"/>
                      <a:tailEnd type="none" w="med" len="med"/>
                    </a:lnR>
                    <a:lnT w="12700" cap="flat" cmpd="sng" algn="ctr">
                      <a:solidFill>
                        <a:srgbClr val="787878"/>
                      </a:solidFill>
                      <a:prstDash val="solid"/>
                      <a:round/>
                      <a:headEnd type="none" w="med" len="med"/>
                      <a:tailEnd type="none" w="med" len="med"/>
                    </a:lnT>
                    <a:lnB w="12700" cap="flat" cmpd="sng" algn="ctr">
                      <a:solidFill>
                        <a:srgbClr val="787878"/>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bl>
          </a:graphicData>
        </a:graphic>
      </p:graphicFrame>
      <p:pic>
        <p:nvPicPr>
          <p:cNvPr id="7" name="Picture 7"/>
          <p:cNvPicPr>
            <a:picLocks noChangeAspect="1"/>
          </p:cNvPicPr>
          <p:nvPr/>
        </p:nvPicPr>
        <p:blipFill>
          <a:blip r:embed="rId5"/>
          <a:stretch>
            <a:fillRect/>
          </a:stretch>
        </p:blipFill>
        <p:spPr>
          <a:xfrm>
            <a:off x="9804400" y="584200"/>
            <a:ext cx="9601200" cy="960120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stretch>
            <a:fillRect/>
          </a:stretch>
        </p:blipFill>
        <p:spPr>
          <a:xfrm>
            <a:off x="0" y="12700"/>
            <a:ext cx="24460200" cy="368300"/>
          </a:xfrm>
          <a:prstGeom prst="rect">
            <a:avLst/>
          </a:prstGeom>
        </p:spPr>
      </p:pic>
      <p:pic>
        <p:nvPicPr>
          <p:cNvPr id="3" name="Picture 3"/>
          <p:cNvPicPr>
            <a:picLocks noChangeAspect="1"/>
          </p:cNvPicPr>
          <p:nvPr/>
        </p:nvPicPr>
        <p:blipFill>
          <a:blip r:embed="rId4"/>
          <a:stretch>
            <a:fillRect/>
          </a:stretch>
        </p:blipFill>
        <p:spPr>
          <a:xfrm>
            <a:off x="1435100" y="12446000"/>
            <a:ext cx="21513800" cy="25400"/>
          </a:xfrm>
          <a:prstGeom prst="rect">
            <a:avLst/>
          </a:prstGeom>
        </p:spPr>
      </p:pic>
      <p:sp>
        <p:nvSpPr>
          <p:cNvPr id="4" name="TextBox 4"/>
          <p:cNvSpPr txBox="1"/>
          <p:nvPr/>
        </p:nvSpPr>
        <p:spPr>
          <a:xfrm>
            <a:off x="2578100" y="1295400"/>
            <a:ext cx="10782300" cy="952500"/>
          </a:xfrm>
          <a:prstGeom prst="rect">
            <a:avLst/>
          </a:prstGeom>
        </p:spPr>
        <p:txBody>
          <a:bodyPr lIns="0" tIns="0" rIns="0" bIns="0" rtlCol="0" anchor="ctr"/>
          <a:lstStyle/>
          <a:p>
            <a:pPr lvl="0" algn="l">
              <a:lnSpc>
                <a:spcPct val="116199"/>
              </a:lnSpc>
            </a:pPr>
            <a:r>
              <a:rPr lang="en-US" sz="5333" b="0" i="0" u="none" strike="noStrike" spc="-300">
                <a:solidFill>
                  <a:srgbClr val="325ADC"/>
                </a:solidFill>
                <a:latin typeface="NanumSquare ExtraBold"/>
                <a:ea typeface="NanumSquare ExtraBold"/>
                <a:cs typeface="NanumSquare ExtraBold"/>
              </a:rPr>
              <a:t>Confusion Matrix</a:t>
            </a:r>
          </a:p>
        </p:txBody>
      </p:sp>
      <p:sp>
        <p:nvSpPr>
          <p:cNvPr id="5" name="TextBox 5"/>
          <p:cNvSpPr txBox="1"/>
          <p:nvPr/>
        </p:nvSpPr>
        <p:spPr>
          <a:xfrm>
            <a:off x="5486400" y="4521200"/>
            <a:ext cx="2286000" cy="596900"/>
          </a:xfrm>
          <a:prstGeom prst="rect">
            <a:avLst/>
          </a:prstGeom>
        </p:spPr>
        <p:txBody>
          <a:bodyPr lIns="0" tIns="0" rIns="0" bIns="0" rtlCol="0" anchor="t"/>
          <a:lstStyle/>
          <a:p>
            <a:pPr lvl="0" algn="ctr">
              <a:lnSpc>
                <a:spcPct val="116199"/>
              </a:lnSpc>
            </a:pPr>
            <a:r>
              <a:rPr lang="en-US" sz="3333" b="0" i="0" u="none" strike="noStrike" spc="-200">
                <a:solidFill>
                  <a:srgbClr val="FFFFFF"/>
                </a:solidFill>
                <a:latin typeface="NanumSquare ExtraBold"/>
                <a:ea typeface="NanumSquare ExtraBold"/>
                <a:cs typeface="NanumSquare ExtraBold"/>
              </a:rPr>
              <a:t>문제 상황</a:t>
            </a:r>
          </a:p>
        </p:txBody>
      </p:sp>
      <p:graphicFrame>
        <p:nvGraphicFramePr>
          <p:cNvPr id="6" name="Table 6"/>
          <p:cNvGraphicFramePr>
            <a:graphicFrameLocks noGrp="1"/>
          </p:cNvGraphicFramePr>
          <p:nvPr/>
        </p:nvGraphicFramePr>
        <p:xfrm>
          <a:off x="1435100" y="10388600"/>
          <a:ext cx="21515070" cy="2087064"/>
        </p:xfrm>
        <a:graphic>
          <a:graphicData uri="http://schemas.openxmlformats.org/drawingml/2006/table">
            <a:tbl>
              <a:tblPr/>
              <a:tblGrid>
                <a:gridCol w="7171690">
                  <a:extLst>
                    <a:ext uri="{9D8B030D-6E8A-4147-A177-3AD203B41FA5}">
                      <a16:colId xmlns:a16="http://schemas.microsoft.com/office/drawing/2014/main" val="20000"/>
                    </a:ext>
                  </a:extLst>
                </a:gridCol>
                <a:gridCol w="7171690">
                  <a:extLst>
                    <a:ext uri="{9D8B030D-6E8A-4147-A177-3AD203B41FA5}">
                      <a16:colId xmlns:a16="http://schemas.microsoft.com/office/drawing/2014/main" val="20001"/>
                    </a:ext>
                  </a:extLst>
                </a:gridCol>
                <a:gridCol w="7171690">
                  <a:extLst>
                    <a:ext uri="{9D8B030D-6E8A-4147-A177-3AD203B41FA5}">
                      <a16:colId xmlns:a16="http://schemas.microsoft.com/office/drawing/2014/main" val="20002"/>
                    </a:ext>
                  </a:extLst>
                </a:gridCol>
              </a:tblGrid>
              <a:tr h="1043532">
                <a:tc>
                  <a:txBody>
                    <a:bodyPr/>
                    <a:lstStyle/>
                    <a:p>
                      <a:pPr lvl="0" algn="ctr">
                        <a:lnSpc>
                          <a:spcPct val="91714"/>
                        </a:lnSpc>
                        <a:defRPr/>
                      </a:pPr>
                      <a:r>
                        <a:rPr lang="en-US" sz="3866" b="0" i="0" u="none" strike="noStrike" spc="-200">
                          <a:solidFill>
                            <a:srgbClr val="FFFFFF"/>
                          </a:solidFill>
                          <a:latin typeface="NanumSquare ExtraBold"/>
                          <a:ea typeface="NanumSquare ExtraBold"/>
                          <a:cs typeface="NanumSquare ExtraBold"/>
                        </a:rPr>
                        <a:t>Precision</a:t>
                      </a:r>
                      <a:endParaRPr lang="en-US" sz="1100"/>
                    </a:p>
                  </a:txBody>
                  <a:tcPr marL="25400" marR="25400" marT="97830" marB="97830" anchor="ctr">
                    <a:lnL w="12700" cap="flat" cmpd="sng" algn="ctr">
                      <a:solidFill>
                        <a:srgbClr val="787878"/>
                      </a:solidFill>
                      <a:prstDash val="solid"/>
                      <a:round/>
                      <a:headEnd type="none" w="med" len="med"/>
                      <a:tailEnd type="none" w="med" len="med"/>
                    </a:lnL>
                    <a:lnR w="12700" cap="flat" cmpd="sng" algn="ctr">
                      <a:solidFill>
                        <a:srgbClr val="787878"/>
                      </a:solidFill>
                      <a:prstDash val="solid"/>
                      <a:round/>
                      <a:headEnd type="none" w="med" len="med"/>
                      <a:tailEnd type="none" w="med" len="med"/>
                    </a:lnR>
                    <a:lnT w="12700" cap="flat" cmpd="sng" algn="ctr">
                      <a:solidFill>
                        <a:srgbClr val="787878"/>
                      </a:solidFill>
                      <a:prstDash val="solid"/>
                      <a:round/>
                      <a:headEnd type="none" w="med" len="med"/>
                      <a:tailEnd type="none" w="med" len="med"/>
                    </a:lnT>
                    <a:lnB w="12700" cap="flat" cmpd="sng" algn="ctr">
                      <a:solidFill>
                        <a:srgbClr val="787878"/>
                      </a:solidFill>
                      <a:prstDash val="solid"/>
                      <a:round/>
                      <a:headEnd type="none" w="med" len="med"/>
                      <a:tailEnd type="none" w="med" len="med"/>
                    </a:lnB>
                    <a:solidFill>
                      <a:srgbClr val="FF8C8C"/>
                    </a:solidFill>
                  </a:tcPr>
                </a:tc>
                <a:tc>
                  <a:txBody>
                    <a:bodyPr/>
                    <a:lstStyle/>
                    <a:p>
                      <a:pPr lvl="0" algn="ctr">
                        <a:lnSpc>
                          <a:spcPct val="91714"/>
                        </a:lnSpc>
                        <a:defRPr/>
                      </a:pPr>
                      <a:r>
                        <a:rPr lang="en-US" sz="3866" b="0" i="0" u="none" strike="noStrike" spc="-200">
                          <a:solidFill>
                            <a:srgbClr val="FFFFFF"/>
                          </a:solidFill>
                          <a:latin typeface="NanumSquare ExtraBold"/>
                          <a:ea typeface="NanumSquare ExtraBold"/>
                          <a:cs typeface="NanumSquare ExtraBold"/>
                        </a:rPr>
                        <a:t>Recall</a:t>
                      </a:r>
                      <a:endParaRPr lang="en-US" sz="1100"/>
                    </a:p>
                  </a:txBody>
                  <a:tcPr marL="25400" marR="25400" marT="97830" marB="97830" anchor="ctr">
                    <a:lnL w="12700" cap="flat" cmpd="sng" algn="ctr">
                      <a:solidFill>
                        <a:srgbClr val="787878"/>
                      </a:solidFill>
                      <a:prstDash val="solid"/>
                      <a:round/>
                      <a:headEnd type="none" w="med" len="med"/>
                      <a:tailEnd type="none" w="med" len="med"/>
                    </a:lnL>
                    <a:lnR w="12700" cap="flat" cmpd="sng" algn="ctr">
                      <a:solidFill>
                        <a:srgbClr val="787878"/>
                      </a:solidFill>
                      <a:prstDash val="solid"/>
                      <a:round/>
                      <a:headEnd type="none" w="med" len="med"/>
                      <a:tailEnd type="none" w="med" len="med"/>
                    </a:lnR>
                    <a:lnT w="12700" cap="flat" cmpd="sng" algn="ctr">
                      <a:solidFill>
                        <a:srgbClr val="787878"/>
                      </a:solidFill>
                      <a:prstDash val="solid"/>
                      <a:round/>
                      <a:headEnd type="none" w="med" len="med"/>
                      <a:tailEnd type="none" w="med" len="med"/>
                    </a:lnT>
                    <a:lnB w="12700" cap="flat" cmpd="sng" algn="ctr">
                      <a:solidFill>
                        <a:srgbClr val="787878"/>
                      </a:solidFill>
                      <a:prstDash val="solid"/>
                      <a:round/>
                      <a:headEnd type="none" w="med" len="med"/>
                      <a:tailEnd type="none" w="med" len="med"/>
                    </a:lnB>
                    <a:solidFill>
                      <a:srgbClr val="A9D08E"/>
                    </a:solidFill>
                  </a:tcPr>
                </a:tc>
                <a:tc>
                  <a:txBody>
                    <a:bodyPr/>
                    <a:lstStyle/>
                    <a:p>
                      <a:pPr lvl="0" algn="ctr">
                        <a:lnSpc>
                          <a:spcPct val="91714"/>
                        </a:lnSpc>
                        <a:defRPr/>
                      </a:pPr>
                      <a:r>
                        <a:rPr lang="en-US" sz="3866" b="0" i="0" u="none" strike="noStrike" spc="-200">
                          <a:solidFill>
                            <a:srgbClr val="FFFFFF"/>
                          </a:solidFill>
                          <a:latin typeface="NanumSquare ExtraBold"/>
                          <a:ea typeface="NanumSquare ExtraBold"/>
                          <a:cs typeface="NanumSquare ExtraBold"/>
                        </a:rPr>
                        <a:t>F1-Score(macro)</a:t>
                      </a:r>
                      <a:endParaRPr lang="en-US" sz="1100"/>
                    </a:p>
                  </a:txBody>
                  <a:tcPr marL="25400" marR="25400" marT="97830" marB="97830" anchor="ctr">
                    <a:lnL w="12700" cap="flat" cmpd="sng" algn="ctr">
                      <a:solidFill>
                        <a:srgbClr val="787878"/>
                      </a:solidFill>
                      <a:prstDash val="solid"/>
                      <a:round/>
                      <a:headEnd type="none" w="med" len="med"/>
                      <a:tailEnd type="none" w="med" len="med"/>
                    </a:lnL>
                    <a:lnR w="12700" cap="flat" cmpd="sng" algn="ctr">
                      <a:solidFill>
                        <a:srgbClr val="787878"/>
                      </a:solidFill>
                      <a:prstDash val="solid"/>
                      <a:round/>
                      <a:headEnd type="none" w="med" len="med"/>
                      <a:tailEnd type="none" w="med" len="med"/>
                    </a:lnR>
                    <a:lnT w="12700" cap="flat" cmpd="sng" algn="ctr">
                      <a:solidFill>
                        <a:srgbClr val="787878"/>
                      </a:solidFill>
                      <a:prstDash val="solid"/>
                      <a:round/>
                      <a:headEnd type="none" w="med" len="med"/>
                      <a:tailEnd type="none" w="med" len="med"/>
                    </a:lnT>
                    <a:lnB w="12700" cap="flat" cmpd="sng" algn="ctr">
                      <a:solidFill>
                        <a:srgbClr val="787878"/>
                      </a:solidFill>
                      <a:prstDash val="solid"/>
                      <a:round/>
                      <a:headEnd type="none" w="med" len="med"/>
                      <a:tailEnd type="none" w="med" len="med"/>
                    </a:lnB>
                    <a:solidFill>
                      <a:srgbClr val="325ADC"/>
                    </a:solidFill>
                  </a:tcPr>
                </a:tc>
                <a:extLst>
                  <a:ext uri="{0D108BD9-81ED-4DB2-BD59-A6C34878D82A}">
                    <a16:rowId xmlns:a16="http://schemas.microsoft.com/office/drawing/2014/main" val="10000"/>
                  </a:ext>
                </a:extLst>
              </a:tr>
              <a:tr h="1043532">
                <a:tc>
                  <a:txBody>
                    <a:bodyPr/>
                    <a:lstStyle/>
                    <a:p>
                      <a:pPr lvl="0" algn="ctr">
                        <a:lnSpc>
                          <a:spcPct val="91714"/>
                        </a:lnSpc>
                        <a:defRPr/>
                      </a:pPr>
                      <a:r>
                        <a:rPr lang="en-US" sz="3599" b="0" i="0" u="none" strike="noStrike" spc="-200">
                          <a:solidFill>
                            <a:srgbClr val="787878"/>
                          </a:solidFill>
                          <a:latin typeface="NanumSquare Bold"/>
                          <a:ea typeface="NanumSquare Bold"/>
                          <a:cs typeface="NanumSquare Bold"/>
                        </a:rPr>
                        <a:t>0.436</a:t>
                      </a:r>
                      <a:endParaRPr lang="en-US" sz="1100"/>
                    </a:p>
                  </a:txBody>
                  <a:tcPr marL="25400" marR="25400" marT="92836" marB="92836" anchor="ctr">
                    <a:lnL w="12700" cap="flat" cmpd="sng" algn="ctr">
                      <a:solidFill>
                        <a:srgbClr val="787878"/>
                      </a:solidFill>
                      <a:prstDash val="solid"/>
                      <a:round/>
                      <a:headEnd type="none" w="med" len="med"/>
                      <a:tailEnd type="none" w="med" len="med"/>
                    </a:lnL>
                    <a:lnR w="12700" cap="flat" cmpd="sng" algn="ctr">
                      <a:solidFill>
                        <a:srgbClr val="787878"/>
                      </a:solidFill>
                      <a:prstDash val="solid"/>
                      <a:round/>
                      <a:headEnd type="none" w="med" len="med"/>
                      <a:tailEnd type="none" w="med" len="med"/>
                    </a:lnR>
                    <a:lnT w="12700" cap="flat" cmpd="sng" algn="ctr">
                      <a:solidFill>
                        <a:srgbClr val="787878"/>
                      </a:solidFill>
                      <a:prstDash val="solid"/>
                      <a:round/>
                      <a:headEnd type="none" w="med" len="med"/>
                      <a:tailEnd type="none" w="med" len="med"/>
                    </a:lnT>
                    <a:lnB w="12700" cap="flat" cmpd="sng" algn="ctr">
                      <a:solidFill>
                        <a:srgbClr val="787878"/>
                      </a:solidFill>
                      <a:prstDash val="solid"/>
                      <a:round/>
                      <a:headEnd type="none" w="med" len="med"/>
                      <a:tailEnd type="none" w="med" len="med"/>
                    </a:lnB>
                    <a:solidFill>
                      <a:srgbClr val="FFFFFF"/>
                    </a:solidFill>
                  </a:tcPr>
                </a:tc>
                <a:tc>
                  <a:txBody>
                    <a:bodyPr/>
                    <a:lstStyle/>
                    <a:p>
                      <a:pPr lvl="0" algn="ctr">
                        <a:lnSpc>
                          <a:spcPct val="91714"/>
                        </a:lnSpc>
                        <a:defRPr/>
                      </a:pPr>
                      <a:r>
                        <a:rPr lang="en-US" sz="3599" b="0" i="0" u="none" strike="noStrike">
                          <a:solidFill>
                            <a:srgbClr val="787878"/>
                          </a:solidFill>
                          <a:latin typeface="NanumSquare Bold"/>
                          <a:ea typeface="NanumSquare Bold"/>
                          <a:cs typeface="NanumSquare Bold"/>
                        </a:rPr>
                        <a:t> 0.017</a:t>
                      </a:r>
                      <a:endParaRPr lang="en-US" sz="1100"/>
                    </a:p>
                  </a:txBody>
                  <a:tcPr marL="25400" marR="25400" marT="92836" marB="92836" anchor="ctr">
                    <a:lnL w="12700" cap="flat" cmpd="sng" algn="ctr">
                      <a:solidFill>
                        <a:srgbClr val="787878"/>
                      </a:solidFill>
                      <a:prstDash val="solid"/>
                      <a:round/>
                      <a:headEnd type="none" w="med" len="med"/>
                      <a:tailEnd type="none" w="med" len="med"/>
                    </a:lnL>
                    <a:lnR w="12700" cap="flat" cmpd="sng" algn="ctr">
                      <a:solidFill>
                        <a:srgbClr val="787878"/>
                      </a:solidFill>
                      <a:prstDash val="solid"/>
                      <a:round/>
                      <a:headEnd type="none" w="med" len="med"/>
                      <a:tailEnd type="none" w="med" len="med"/>
                    </a:lnR>
                    <a:lnT w="12700" cap="flat" cmpd="sng" algn="ctr">
                      <a:solidFill>
                        <a:srgbClr val="787878"/>
                      </a:solidFill>
                      <a:prstDash val="solid"/>
                      <a:round/>
                      <a:headEnd type="none" w="med" len="med"/>
                      <a:tailEnd type="none" w="med" len="med"/>
                    </a:lnT>
                    <a:lnB w="12700" cap="flat" cmpd="sng" algn="ctr">
                      <a:solidFill>
                        <a:srgbClr val="787878"/>
                      </a:solidFill>
                      <a:prstDash val="solid"/>
                      <a:round/>
                      <a:headEnd type="none" w="med" len="med"/>
                      <a:tailEnd type="none" w="med" len="med"/>
                    </a:lnB>
                    <a:solidFill>
                      <a:srgbClr val="FFFFFF"/>
                    </a:solidFill>
                  </a:tcPr>
                </a:tc>
                <a:tc>
                  <a:txBody>
                    <a:bodyPr/>
                    <a:lstStyle/>
                    <a:p>
                      <a:pPr lvl="0" algn="ctr">
                        <a:lnSpc>
                          <a:spcPct val="91714"/>
                        </a:lnSpc>
                        <a:defRPr/>
                      </a:pPr>
                      <a:r>
                        <a:rPr lang="en-US" sz="3599" b="0" i="0" u="none" strike="noStrike">
                          <a:solidFill>
                            <a:srgbClr val="787878"/>
                          </a:solidFill>
                          <a:latin typeface="NanumSquare Bold"/>
                          <a:ea typeface="NanumSquare Bold"/>
                          <a:cs typeface="NanumSquare Bold"/>
                        </a:rPr>
                        <a:t>0.473</a:t>
                      </a:r>
                      <a:endParaRPr lang="en-US" sz="1100"/>
                    </a:p>
                  </a:txBody>
                  <a:tcPr marL="25400" marR="25400" marT="92836" marB="92836" anchor="ctr">
                    <a:lnL w="12700" cap="flat" cmpd="sng" algn="ctr">
                      <a:solidFill>
                        <a:srgbClr val="787878"/>
                      </a:solidFill>
                      <a:prstDash val="solid"/>
                      <a:round/>
                      <a:headEnd type="none" w="med" len="med"/>
                      <a:tailEnd type="none" w="med" len="med"/>
                    </a:lnL>
                    <a:lnR w="12700" cap="flat" cmpd="sng" algn="ctr">
                      <a:solidFill>
                        <a:srgbClr val="787878"/>
                      </a:solidFill>
                      <a:prstDash val="solid"/>
                      <a:round/>
                      <a:headEnd type="none" w="med" len="med"/>
                      <a:tailEnd type="none" w="med" len="med"/>
                    </a:lnR>
                    <a:lnT w="12700" cap="flat" cmpd="sng" algn="ctr">
                      <a:solidFill>
                        <a:srgbClr val="787878"/>
                      </a:solidFill>
                      <a:prstDash val="solid"/>
                      <a:round/>
                      <a:headEnd type="none" w="med" len="med"/>
                      <a:tailEnd type="none" w="med" len="med"/>
                    </a:lnT>
                    <a:lnB w="12700" cap="flat" cmpd="sng" algn="ctr">
                      <a:solidFill>
                        <a:srgbClr val="787878"/>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bl>
          </a:graphicData>
        </a:graphic>
      </p:graphicFrame>
      <p:pic>
        <p:nvPicPr>
          <p:cNvPr id="7" name="Picture 7"/>
          <p:cNvPicPr>
            <a:picLocks noChangeAspect="1"/>
          </p:cNvPicPr>
          <p:nvPr/>
        </p:nvPicPr>
        <p:blipFill>
          <a:blip r:embed="rId5"/>
          <a:stretch>
            <a:fillRect/>
          </a:stretch>
        </p:blipFill>
        <p:spPr>
          <a:xfrm>
            <a:off x="9867900" y="609600"/>
            <a:ext cx="9550400" cy="955040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stretch>
            <a:fillRect/>
          </a:stretch>
        </p:blipFill>
        <p:spPr>
          <a:xfrm>
            <a:off x="0" y="12700"/>
            <a:ext cx="24460200" cy="368300"/>
          </a:xfrm>
          <a:prstGeom prst="rect">
            <a:avLst/>
          </a:prstGeom>
        </p:spPr>
      </p:pic>
      <p:pic>
        <p:nvPicPr>
          <p:cNvPr id="3" name="Picture 3"/>
          <p:cNvPicPr>
            <a:picLocks noChangeAspect="1"/>
          </p:cNvPicPr>
          <p:nvPr/>
        </p:nvPicPr>
        <p:blipFill>
          <a:blip r:embed="rId4"/>
          <a:stretch>
            <a:fillRect/>
          </a:stretch>
        </p:blipFill>
        <p:spPr>
          <a:xfrm>
            <a:off x="1435100" y="12446000"/>
            <a:ext cx="21513800" cy="25400"/>
          </a:xfrm>
          <a:prstGeom prst="rect">
            <a:avLst/>
          </a:prstGeom>
        </p:spPr>
      </p:pic>
      <p:sp>
        <p:nvSpPr>
          <p:cNvPr id="4" name="TextBox 4"/>
          <p:cNvSpPr txBox="1"/>
          <p:nvPr/>
        </p:nvSpPr>
        <p:spPr>
          <a:xfrm>
            <a:off x="2578100" y="1295400"/>
            <a:ext cx="10782300" cy="952500"/>
          </a:xfrm>
          <a:prstGeom prst="rect">
            <a:avLst/>
          </a:prstGeom>
        </p:spPr>
        <p:txBody>
          <a:bodyPr lIns="0" tIns="0" rIns="0" bIns="0" rtlCol="0" anchor="ctr"/>
          <a:lstStyle/>
          <a:p>
            <a:pPr lvl="0" algn="l">
              <a:lnSpc>
                <a:spcPct val="116199"/>
              </a:lnSpc>
            </a:pPr>
            <a:r>
              <a:rPr lang="en-US" sz="5333" b="0" i="0" u="none" strike="noStrike" spc="-300">
                <a:solidFill>
                  <a:srgbClr val="325ADC"/>
                </a:solidFill>
                <a:latin typeface="NanumSquare ExtraBold"/>
                <a:ea typeface="NanumSquare ExtraBold"/>
                <a:cs typeface="NanumSquare ExtraBold"/>
              </a:rPr>
              <a:t>Confusion Matrix</a:t>
            </a:r>
          </a:p>
        </p:txBody>
      </p:sp>
      <p:graphicFrame>
        <p:nvGraphicFramePr>
          <p:cNvPr id="5" name="Table 5"/>
          <p:cNvGraphicFramePr>
            <a:graphicFrameLocks noGrp="1"/>
          </p:cNvGraphicFramePr>
          <p:nvPr/>
        </p:nvGraphicFramePr>
        <p:xfrm>
          <a:off x="1435100" y="9994900"/>
          <a:ext cx="21512529" cy="3130596"/>
        </p:xfrm>
        <a:graphic>
          <a:graphicData uri="http://schemas.openxmlformats.org/drawingml/2006/table">
            <a:tbl>
              <a:tblPr/>
              <a:tblGrid>
                <a:gridCol w="3985319">
                  <a:extLst>
                    <a:ext uri="{9D8B030D-6E8A-4147-A177-3AD203B41FA5}">
                      <a16:colId xmlns:a16="http://schemas.microsoft.com/office/drawing/2014/main" val="20000"/>
                    </a:ext>
                  </a:extLst>
                </a:gridCol>
                <a:gridCol w="6771422">
                  <a:extLst>
                    <a:ext uri="{9D8B030D-6E8A-4147-A177-3AD203B41FA5}">
                      <a16:colId xmlns:a16="http://schemas.microsoft.com/office/drawing/2014/main" val="20001"/>
                    </a:ext>
                  </a:extLst>
                </a:gridCol>
                <a:gridCol w="5377894">
                  <a:extLst>
                    <a:ext uri="{9D8B030D-6E8A-4147-A177-3AD203B41FA5}">
                      <a16:colId xmlns:a16="http://schemas.microsoft.com/office/drawing/2014/main" val="20002"/>
                    </a:ext>
                  </a:extLst>
                </a:gridCol>
                <a:gridCol w="5377894">
                  <a:extLst>
                    <a:ext uri="{9D8B030D-6E8A-4147-A177-3AD203B41FA5}">
                      <a16:colId xmlns:a16="http://schemas.microsoft.com/office/drawing/2014/main" val="20003"/>
                    </a:ext>
                  </a:extLst>
                </a:gridCol>
              </a:tblGrid>
              <a:tr h="1043532">
                <a:tc>
                  <a:txBody>
                    <a:bodyPr/>
                    <a:lstStyle/>
                    <a:p>
                      <a:pPr lvl="0" algn="ctr">
                        <a:lnSpc>
                          <a:spcPct val="91714"/>
                        </a:lnSpc>
                        <a:defRPr/>
                      </a:pPr>
                      <a:endParaRPr lang="en-US" sz="1100"/>
                    </a:p>
                  </a:txBody>
                  <a:tcPr marL="25400" marR="25400" marT="102824" marB="102824" anchor="ctr">
                    <a:lnL w="12700" cap="flat" cmpd="sng" algn="ctr">
                      <a:solidFill>
                        <a:srgbClr val="787878"/>
                      </a:solidFill>
                      <a:prstDash val="solid"/>
                      <a:round/>
                      <a:headEnd type="none" w="med" len="med"/>
                      <a:tailEnd type="none" w="med" len="med"/>
                    </a:lnL>
                    <a:lnR w="12700" cap="flat" cmpd="sng" algn="ctr">
                      <a:solidFill>
                        <a:srgbClr val="787878"/>
                      </a:solidFill>
                      <a:prstDash val="solid"/>
                      <a:round/>
                      <a:headEnd type="none" w="med" len="med"/>
                      <a:tailEnd type="none" w="med" len="med"/>
                    </a:lnR>
                    <a:lnT w="12700" cap="flat" cmpd="sng" algn="ctr">
                      <a:solidFill>
                        <a:srgbClr val="787878"/>
                      </a:solidFill>
                      <a:prstDash val="solid"/>
                      <a:round/>
                      <a:headEnd type="none" w="med" len="med"/>
                      <a:tailEnd type="none" w="med" len="med"/>
                    </a:lnT>
                    <a:lnB w="12700" cap="flat" cmpd="sng" algn="ctr">
                      <a:solidFill>
                        <a:srgbClr val="787878"/>
                      </a:solidFill>
                      <a:prstDash val="solid"/>
                      <a:round/>
                      <a:headEnd type="none" w="med" len="med"/>
                      <a:tailEnd type="none" w="med" len="med"/>
                    </a:lnB>
                    <a:solidFill>
                      <a:srgbClr val="FFFFFF"/>
                    </a:solidFill>
                  </a:tcPr>
                </a:tc>
                <a:tc>
                  <a:txBody>
                    <a:bodyPr/>
                    <a:lstStyle/>
                    <a:p>
                      <a:pPr lvl="0" algn="ctr">
                        <a:lnSpc>
                          <a:spcPct val="91714"/>
                        </a:lnSpc>
                        <a:defRPr/>
                      </a:pPr>
                      <a:r>
                        <a:rPr lang="en-US" sz="4133" b="0" i="0" u="none" strike="noStrike" spc="-300">
                          <a:solidFill>
                            <a:srgbClr val="FFFFFF"/>
                          </a:solidFill>
                          <a:latin typeface="NanumSquare ExtraBold"/>
                          <a:ea typeface="NanumSquare ExtraBold"/>
                          <a:cs typeface="NanumSquare ExtraBold"/>
                        </a:rPr>
                        <a:t>Precision</a:t>
                      </a:r>
                      <a:endParaRPr lang="en-US" sz="1100"/>
                    </a:p>
                  </a:txBody>
                  <a:tcPr marL="25400" marR="25400" marT="102824" marB="102824" anchor="ctr">
                    <a:lnL w="12700" cap="flat" cmpd="sng" algn="ctr">
                      <a:solidFill>
                        <a:srgbClr val="787878"/>
                      </a:solidFill>
                      <a:prstDash val="solid"/>
                      <a:round/>
                      <a:headEnd type="none" w="med" len="med"/>
                      <a:tailEnd type="none" w="med" len="med"/>
                    </a:lnL>
                    <a:lnR w="12700" cap="flat" cmpd="sng" algn="ctr">
                      <a:solidFill>
                        <a:srgbClr val="787878"/>
                      </a:solidFill>
                      <a:prstDash val="solid"/>
                      <a:round/>
                      <a:headEnd type="none" w="med" len="med"/>
                      <a:tailEnd type="none" w="med" len="med"/>
                    </a:lnR>
                    <a:lnT w="12700" cap="flat" cmpd="sng" algn="ctr">
                      <a:solidFill>
                        <a:srgbClr val="787878"/>
                      </a:solidFill>
                      <a:prstDash val="solid"/>
                      <a:round/>
                      <a:headEnd type="none" w="med" len="med"/>
                      <a:tailEnd type="none" w="med" len="med"/>
                    </a:lnT>
                    <a:lnB w="12700" cap="flat" cmpd="sng" algn="ctr">
                      <a:solidFill>
                        <a:srgbClr val="787878"/>
                      </a:solidFill>
                      <a:prstDash val="solid"/>
                      <a:round/>
                      <a:headEnd type="none" w="med" len="med"/>
                      <a:tailEnd type="none" w="med" len="med"/>
                    </a:lnB>
                    <a:solidFill>
                      <a:srgbClr val="FF8C8C"/>
                    </a:solidFill>
                  </a:tcPr>
                </a:tc>
                <a:tc>
                  <a:txBody>
                    <a:bodyPr/>
                    <a:lstStyle/>
                    <a:p>
                      <a:pPr lvl="0" algn="ctr">
                        <a:lnSpc>
                          <a:spcPct val="91714"/>
                        </a:lnSpc>
                        <a:defRPr/>
                      </a:pPr>
                      <a:r>
                        <a:rPr lang="en-US" sz="4133" b="0" i="0" u="none" strike="noStrike" spc="-300">
                          <a:solidFill>
                            <a:srgbClr val="FFFFFF"/>
                          </a:solidFill>
                          <a:latin typeface="NanumSquare ExtraBold"/>
                          <a:ea typeface="NanumSquare ExtraBold"/>
                          <a:cs typeface="NanumSquare ExtraBold"/>
                        </a:rPr>
                        <a:t>Recall</a:t>
                      </a:r>
                      <a:endParaRPr lang="en-US" sz="1100"/>
                    </a:p>
                  </a:txBody>
                  <a:tcPr marL="25400" marR="25400" marT="102824" marB="102824" anchor="ctr">
                    <a:lnL w="12700" cap="flat" cmpd="sng" algn="ctr">
                      <a:solidFill>
                        <a:srgbClr val="787878"/>
                      </a:solidFill>
                      <a:prstDash val="solid"/>
                      <a:round/>
                      <a:headEnd type="none" w="med" len="med"/>
                      <a:tailEnd type="none" w="med" len="med"/>
                    </a:lnL>
                    <a:lnR w="12700" cap="flat" cmpd="sng" algn="ctr">
                      <a:solidFill>
                        <a:srgbClr val="787878"/>
                      </a:solidFill>
                      <a:prstDash val="solid"/>
                      <a:round/>
                      <a:headEnd type="none" w="med" len="med"/>
                      <a:tailEnd type="none" w="med" len="med"/>
                    </a:lnR>
                    <a:lnT w="12700" cap="flat" cmpd="sng" algn="ctr">
                      <a:solidFill>
                        <a:srgbClr val="787878"/>
                      </a:solidFill>
                      <a:prstDash val="solid"/>
                      <a:round/>
                      <a:headEnd type="none" w="med" len="med"/>
                      <a:tailEnd type="none" w="med" len="med"/>
                    </a:lnT>
                    <a:lnB w="12700" cap="flat" cmpd="sng" algn="ctr">
                      <a:solidFill>
                        <a:srgbClr val="787878"/>
                      </a:solidFill>
                      <a:prstDash val="solid"/>
                      <a:round/>
                      <a:headEnd type="none" w="med" len="med"/>
                      <a:tailEnd type="none" w="med" len="med"/>
                    </a:lnB>
                    <a:solidFill>
                      <a:srgbClr val="A9D08E"/>
                    </a:solidFill>
                  </a:tcPr>
                </a:tc>
                <a:tc>
                  <a:txBody>
                    <a:bodyPr/>
                    <a:lstStyle/>
                    <a:p>
                      <a:pPr lvl="0" algn="ctr">
                        <a:lnSpc>
                          <a:spcPct val="91714"/>
                        </a:lnSpc>
                        <a:defRPr/>
                      </a:pPr>
                      <a:r>
                        <a:rPr lang="en-US" sz="3866" b="1" i="0" u="none" strike="noStrike">
                          <a:solidFill>
                            <a:srgbClr val="FFFFFF"/>
                          </a:solidFill>
                          <a:latin typeface="NanumSquare Bold"/>
                          <a:ea typeface="NanumSquare Bold"/>
                          <a:cs typeface="NanumSquare Bold"/>
                        </a:rPr>
                        <a:t>F1-Score(macro)</a:t>
                      </a:r>
                      <a:endParaRPr lang="en-US" sz="1100"/>
                    </a:p>
                  </a:txBody>
                  <a:tcPr marL="25400" marR="25400" marT="97831" marB="97831" anchor="ctr">
                    <a:lnL w="12700" cap="flat" cmpd="sng" algn="ctr">
                      <a:solidFill>
                        <a:srgbClr val="787878"/>
                      </a:solidFill>
                      <a:prstDash val="solid"/>
                      <a:round/>
                      <a:headEnd type="none" w="med" len="med"/>
                      <a:tailEnd type="none" w="med" len="med"/>
                    </a:lnL>
                    <a:lnR w="12700" cap="flat" cmpd="sng" algn="ctr">
                      <a:solidFill>
                        <a:srgbClr val="787878"/>
                      </a:solidFill>
                      <a:prstDash val="solid"/>
                      <a:round/>
                      <a:headEnd type="none" w="med" len="med"/>
                      <a:tailEnd type="none" w="med" len="med"/>
                    </a:lnR>
                    <a:lnT w="12700" cap="flat" cmpd="sng" algn="ctr">
                      <a:solidFill>
                        <a:srgbClr val="787878"/>
                      </a:solidFill>
                      <a:prstDash val="solid"/>
                      <a:round/>
                      <a:headEnd type="none" w="med" len="med"/>
                      <a:tailEnd type="none" w="med" len="med"/>
                    </a:lnT>
                    <a:lnB w="12700" cap="flat" cmpd="sng" algn="ctr">
                      <a:solidFill>
                        <a:srgbClr val="787878"/>
                      </a:solidFill>
                      <a:prstDash val="solid"/>
                      <a:round/>
                      <a:headEnd type="none" w="med" len="med"/>
                      <a:tailEnd type="none" w="med" len="med"/>
                    </a:lnB>
                    <a:solidFill>
                      <a:srgbClr val="325ADC"/>
                    </a:solidFill>
                  </a:tcPr>
                </a:tc>
                <a:extLst>
                  <a:ext uri="{0D108BD9-81ED-4DB2-BD59-A6C34878D82A}">
                    <a16:rowId xmlns:a16="http://schemas.microsoft.com/office/drawing/2014/main" val="10000"/>
                  </a:ext>
                </a:extLst>
              </a:tr>
              <a:tr h="1043532">
                <a:tc>
                  <a:txBody>
                    <a:bodyPr/>
                    <a:lstStyle/>
                    <a:p>
                      <a:pPr lvl="0" algn="ctr">
                        <a:lnSpc>
                          <a:spcPct val="91714"/>
                        </a:lnSpc>
                        <a:defRPr/>
                      </a:pPr>
                      <a:r>
                        <a:rPr lang="en-US" sz="3866" b="0" i="0" u="none" strike="noStrike" spc="-200">
                          <a:solidFill>
                            <a:srgbClr val="787878"/>
                          </a:solidFill>
                          <a:latin typeface="NanumSquare Bold"/>
                          <a:ea typeface="NanumSquare Bold"/>
                          <a:cs typeface="NanumSquare Bold"/>
                        </a:rPr>
                        <a:t>First</a:t>
                      </a:r>
                      <a:endParaRPr lang="en-US" sz="1100"/>
                    </a:p>
                  </a:txBody>
                  <a:tcPr marL="25400" marR="25400" marT="97831" marB="97831" anchor="ctr">
                    <a:lnL w="12700" cap="flat" cmpd="sng" algn="ctr">
                      <a:solidFill>
                        <a:srgbClr val="787878"/>
                      </a:solidFill>
                      <a:prstDash val="solid"/>
                      <a:round/>
                      <a:headEnd type="none" w="med" len="med"/>
                      <a:tailEnd type="none" w="med" len="med"/>
                    </a:lnL>
                    <a:lnR w="12700" cap="flat" cmpd="sng" algn="ctr">
                      <a:solidFill>
                        <a:srgbClr val="787878"/>
                      </a:solidFill>
                      <a:prstDash val="solid"/>
                      <a:round/>
                      <a:headEnd type="none" w="med" len="med"/>
                      <a:tailEnd type="none" w="med" len="med"/>
                    </a:lnR>
                    <a:lnT w="12700" cap="flat" cmpd="sng" algn="ctr">
                      <a:solidFill>
                        <a:srgbClr val="787878"/>
                      </a:solidFill>
                      <a:prstDash val="solid"/>
                      <a:round/>
                      <a:headEnd type="none" w="med" len="med"/>
                      <a:tailEnd type="none" w="med" len="med"/>
                    </a:lnT>
                    <a:lnB w="12700" cap="flat" cmpd="sng" algn="ctr">
                      <a:solidFill>
                        <a:srgbClr val="787878"/>
                      </a:solidFill>
                      <a:prstDash val="solid"/>
                      <a:round/>
                      <a:headEnd type="none" w="med" len="med"/>
                      <a:tailEnd type="none" w="med" len="med"/>
                    </a:lnB>
                    <a:solidFill>
                      <a:srgbClr val="FFFFFF"/>
                    </a:solidFill>
                  </a:tcPr>
                </a:tc>
                <a:tc>
                  <a:txBody>
                    <a:bodyPr/>
                    <a:lstStyle/>
                    <a:p>
                      <a:pPr lvl="0" algn="ctr">
                        <a:lnSpc>
                          <a:spcPct val="91714"/>
                        </a:lnSpc>
                        <a:defRPr/>
                      </a:pPr>
                      <a:r>
                        <a:rPr lang="en-US" sz="3866" b="0" i="0" u="none" strike="noStrike">
                          <a:solidFill>
                            <a:srgbClr val="787878"/>
                          </a:solidFill>
                          <a:latin typeface="NanumSquare Bold"/>
                          <a:ea typeface="NanumSquare Bold"/>
                          <a:cs typeface="NanumSquare Bold"/>
                        </a:rPr>
                        <a:t> 0.436</a:t>
                      </a:r>
                      <a:endParaRPr lang="en-US" sz="1100"/>
                    </a:p>
                  </a:txBody>
                  <a:tcPr marL="25400" marR="25400" marT="97831" marB="97831" anchor="ctr">
                    <a:lnL w="12700" cap="flat" cmpd="sng" algn="ctr">
                      <a:solidFill>
                        <a:srgbClr val="787878"/>
                      </a:solidFill>
                      <a:prstDash val="solid"/>
                      <a:round/>
                      <a:headEnd type="none" w="med" len="med"/>
                      <a:tailEnd type="none" w="med" len="med"/>
                    </a:lnL>
                    <a:lnR w="12700" cap="flat" cmpd="sng" algn="ctr">
                      <a:solidFill>
                        <a:srgbClr val="787878"/>
                      </a:solidFill>
                      <a:prstDash val="solid"/>
                      <a:round/>
                      <a:headEnd type="none" w="med" len="med"/>
                      <a:tailEnd type="none" w="med" len="med"/>
                    </a:lnR>
                    <a:lnT w="12700" cap="flat" cmpd="sng" algn="ctr">
                      <a:solidFill>
                        <a:srgbClr val="787878"/>
                      </a:solidFill>
                      <a:prstDash val="solid"/>
                      <a:round/>
                      <a:headEnd type="none" w="med" len="med"/>
                      <a:tailEnd type="none" w="med" len="med"/>
                    </a:lnT>
                    <a:lnB w="12700" cap="flat" cmpd="sng" algn="ctr">
                      <a:solidFill>
                        <a:srgbClr val="787878"/>
                      </a:solidFill>
                      <a:prstDash val="solid"/>
                      <a:round/>
                      <a:headEnd type="none" w="med" len="med"/>
                      <a:tailEnd type="none" w="med" len="med"/>
                    </a:lnB>
                    <a:solidFill>
                      <a:srgbClr val="FFFFFF"/>
                    </a:solidFill>
                  </a:tcPr>
                </a:tc>
                <a:tc>
                  <a:txBody>
                    <a:bodyPr/>
                    <a:lstStyle/>
                    <a:p>
                      <a:pPr lvl="0" algn="ctr">
                        <a:lnSpc>
                          <a:spcPct val="91714"/>
                        </a:lnSpc>
                        <a:defRPr/>
                      </a:pPr>
                      <a:r>
                        <a:rPr lang="en-US" sz="3866" b="0" i="0" u="none" strike="noStrike">
                          <a:solidFill>
                            <a:srgbClr val="787878"/>
                          </a:solidFill>
                          <a:latin typeface="NanumSquare Bold"/>
                          <a:ea typeface="NanumSquare Bold"/>
                          <a:cs typeface="NanumSquare Bold"/>
                        </a:rPr>
                        <a:t>0.017</a:t>
                      </a:r>
                      <a:endParaRPr lang="en-US" sz="1100"/>
                    </a:p>
                  </a:txBody>
                  <a:tcPr marL="25400" marR="25400" marT="97831" marB="97831" anchor="ctr">
                    <a:lnL w="12700" cap="flat" cmpd="sng" algn="ctr">
                      <a:solidFill>
                        <a:srgbClr val="787878"/>
                      </a:solidFill>
                      <a:prstDash val="solid"/>
                      <a:round/>
                      <a:headEnd type="none" w="med" len="med"/>
                      <a:tailEnd type="none" w="med" len="med"/>
                    </a:lnL>
                    <a:lnR w="12700" cap="flat" cmpd="sng" algn="ctr">
                      <a:solidFill>
                        <a:srgbClr val="787878"/>
                      </a:solidFill>
                      <a:prstDash val="solid"/>
                      <a:round/>
                      <a:headEnd type="none" w="med" len="med"/>
                      <a:tailEnd type="none" w="med" len="med"/>
                    </a:lnR>
                    <a:lnT w="12700" cap="flat" cmpd="sng" algn="ctr">
                      <a:solidFill>
                        <a:srgbClr val="787878"/>
                      </a:solidFill>
                      <a:prstDash val="solid"/>
                      <a:round/>
                      <a:headEnd type="none" w="med" len="med"/>
                      <a:tailEnd type="none" w="med" len="med"/>
                    </a:lnT>
                    <a:lnB w="12700" cap="flat" cmpd="sng" algn="ctr">
                      <a:solidFill>
                        <a:srgbClr val="787878"/>
                      </a:solidFill>
                      <a:prstDash val="solid"/>
                      <a:round/>
                      <a:headEnd type="none" w="med" len="med"/>
                      <a:tailEnd type="none" w="med" len="med"/>
                    </a:lnB>
                    <a:solidFill>
                      <a:srgbClr val="FFFFFF"/>
                    </a:solidFill>
                  </a:tcPr>
                </a:tc>
                <a:tc>
                  <a:txBody>
                    <a:bodyPr/>
                    <a:lstStyle/>
                    <a:p>
                      <a:pPr lvl="0" algn="ctr">
                        <a:lnSpc>
                          <a:spcPct val="91714"/>
                        </a:lnSpc>
                        <a:defRPr/>
                      </a:pPr>
                      <a:r>
                        <a:rPr lang="en-US" sz="3866" b="0" i="0" u="none" strike="noStrike">
                          <a:solidFill>
                            <a:srgbClr val="787878"/>
                          </a:solidFill>
                          <a:latin typeface="NanumSquare Bold"/>
                          <a:ea typeface="NanumSquare Bold"/>
                          <a:cs typeface="NanumSquare Bold"/>
                        </a:rPr>
                        <a:t>0.473</a:t>
                      </a:r>
                      <a:endParaRPr lang="en-US" sz="1100"/>
                    </a:p>
                  </a:txBody>
                  <a:tcPr marL="25400" marR="25400" marT="97831" marB="97831" anchor="ctr">
                    <a:lnL w="12700" cap="flat" cmpd="sng" algn="ctr">
                      <a:solidFill>
                        <a:srgbClr val="787878"/>
                      </a:solidFill>
                      <a:prstDash val="solid"/>
                      <a:round/>
                      <a:headEnd type="none" w="med" len="med"/>
                      <a:tailEnd type="none" w="med" len="med"/>
                    </a:lnL>
                    <a:lnR w="12700" cap="flat" cmpd="sng" algn="ctr">
                      <a:solidFill>
                        <a:srgbClr val="787878"/>
                      </a:solidFill>
                      <a:prstDash val="solid"/>
                      <a:round/>
                      <a:headEnd type="none" w="med" len="med"/>
                      <a:tailEnd type="none" w="med" len="med"/>
                    </a:lnR>
                    <a:lnT w="12700" cap="flat" cmpd="sng" algn="ctr">
                      <a:solidFill>
                        <a:srgbClr val="787878"/>
                      </a:solidFill>
                      <a:prstDash val="solid"/>
                      <a:round/>
                      <a:headEnd type="none" w="med" len="med"/>
                      <a:tailEnd type="none" w="med" len="med"/>
                    </a:lnT>
                    <a:lnB w="12700" cap="flat" cmpd="sng" algn="ctr">
                      <a:solidFill>
                        <a:srgbClr val="787878"/>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1043532">
                <a:tc>
                  <a:txBody>
                    <a:bodyPr/>
                    <a:lstStyle/>
                    <a:p>
                      <a:pPr lvl="0" algn="ctr">
                        <a:lnSpc>
                          <a:spcPct val="91714"/>
                        </a:lnSpc>
                        <a:defRPr/>
                      </a:pPr>
                      <a:r>
                        <a:rPr lang="en-US" sz="3866" b="0" i="0" u="none" strike="noStrike" spc="-200">
                          <a:solidFill>
                            <a:srgbClr val="787878"/>
                          </a:solidFill>
                          <a:latin typeface="NanumSquare Bold"/>
                          <a:ea typeface="NanumSquare Bold"/>
                          <a:cs typeface="NanumSquare Bold"/>
                        </a:rPr>
                        <a:t>Current</a:t>
                      </a:r>
                      <a:endParaRPr lang="en-US" sz="1100"/>
                    </a:p>
                  </a:txBody>
                  <a:tcPr marL="25400" marR="25400" marT="97831" marB="97831" anchor="ctr">
                    <a:lnL w="12700" cap="flat" cmpd="sng" algn="ctr">
                      <a:solidFill>
                        <a:srgbClr val="787878"/>
                      </a:solidFill>
                      <a:prstDash val="solid"/>
                      <a:round/>
                      <a:headEnd type="none" w="med" len="med"/>
                      <a:tailEnd type="none" w="med" len="med"/>
                    </a:lnL>
                    <a:lnR w="12700" cap="flat" cmpd="sng" algn="ctr">
                      <a:solidFill>
                        <a:srgbClr val="787878"/>
                      </a:solidFill>
                      <a:prstDash val="solid"/>
                      <a:round/>
                      <a:headEnd type="none" w="med" len="med"/>
                      <a:tailEnd type="none" w="med" len="med"/>
                    </a:lnR>
                    <a:lnT w="12700" cap="flat" cmpd="sng" algn="ctr">
                      <a:solidFill>
                        <a:srgbClr val="787878"/>
                      </a:solidFill>
                      <a:prstDash val="solid"/>
                      <a:round/>
                      <a:headEnd type="none" w="med" len="med"/>
                      <a:tailEnd type="none" w="med" len="med"/>
                    </a:lnT>
                    <a:lnB w="12700" cap="flat" cmpd="sng" algn="ctr">
                      <a:solidFill>
                        <a:srgbClr val="787878"/>
                      </a:solidFill>
                      <a:prstDash val="solid"/>
                      <a:round/>
                      <a:headEnd type="none" w="med" len="med"/>
                      <a:tailEnd type="none" w="med" len="med"/>
                    </a:lnB>
                    <a:solidFill>
                      <a:srgbClr val="FFFFFF"/>
                    </a:solidFill>
                  </a:tcPr>
                </a:tc>
                <a:tc>
                  <a:txBody>
                    <a:bodyPr/>
                    <a:lstStyle/>
                    <a:p>
                      <a:pPr lvl="0" algn="ctr">
                        <a:lnSpc>
                          <a:spcPct val="91714"/>
                        </a:lnSpc>
                        <a:defRPr/>
                      </a:pPr>
                      <a:r>
                        <a:rPr lang="en-US" sz="3866" b="0" i="0" u="none" strike="noStrike">
                          <a:solidFill>
                            <a:srgbClr val="787878"/>
                          </a:solidFill>
                          <a:latin typeface="NanumSquare Bold"/>
                          <a:ea typeface="NanumSquare Bold"/>
                          <a:cs typeface="NanumSquare Bold"/>
                        </a:rPr>
                        <a:t>0</a:t>
                      </a:r>
                      <a:endParaRPr lang="en-US" sz="1100"/>
                    </a:p>
                  </a:txBody>
                  <a:tcPr marL="25400" marR="25400" marT="97831" marB="97831" anchor="ctr">
                    <a:lnL w="12700" cap="flat" cmpd="sng" algn="ctr">
                      <a:solidFill>
                        <a:srgbClr val="787878"/>
                      </a:solidFill>
                      <a:prstDash val="solid"/>
                      <a:round/>
                      <a:headEnd type="none" w="med" len="med"/>
                      <a:tailEnd type="none" w="med" len="med"/>
                    </a:lnL>
                    <a:lnR w="12700" cap="flat" cmpd="sng" algn="ctr">
                      <a:solidFill>
                        <a:srgbClr val="787878"/>
                      </a:solidFill>
                      <a:prstDash val="solid"/>
                      <a:round/>
                      <a:headEnd type="none" w="med" len="med"/>
                      <a:tailEnd type="none" w="med" len="med"/>
                    </a:lnR>
                    <a:lnT w="12700" cap="flat" cmpd="sng" algn="ctr">
                      <a:solidFill>
                        <a:srgbClr val="787878"/>
                      </a:solidFill>
                      <a:prstDash val="solid"/>
                      <a:round/>
                      <a:headEnd type="none" w="med" len="med"/>
                      <a:tailEnd type="none" w="med" len="med"/>
                    </a:lnT>
                    <a:lnB w="12700" cap="flat" cmpd="sng" algn="ctr">
                      <a:solidFill>
                        <a:srgbClr val="787878"/>
                      </a:solidFill>
                      <a:prstDash val="solid"/>
                      <a:round/>
                      <a:headEnd type="none" w="med" len="med"/>
                      <a:tailEnd type="none" w="med" len="med"/>
                    </a:lnB>
                    <a:solidFill>
                      <a:srgbClr val="FFFFFF"/>
                    </a:solidFill>
                  </a:tcPr>
                </a:tc>
                <a:tc>
                  <a:txBody>
                    <a:bodyPr/>
                    <a:lstStyle/>
                    <a:p>
                      <a:pPr lvl="0" algn="ctr">
                        <a:lnSpc>
                          <a:spcPct val="91714"/>
                        </a:lnSpc>
                        <a:defRPr/>
                      </a:pPr>
                      <a:r>
                        <a:rPr lang="en-US" sz="3866" b="0" i="0" u="none" strike="noStrike">
                          <a:solidFill>
                            <a:srgbClr val="787878"/>
                          </a:solidFill>
                          <a:latin typeface="NanumSquare Bold"/>
                          <a:ea typeface="NanumSquare Bold"/>
                          <a:cs typeface="NanumSquare Bold"/>
                        </a:rPr>
                        <a:t>0</a:t>
                      </a:r>
                      <a:endParaRPr lang="en-US" sz="1100"/>
                    </a:p>
                  </a:txBody>
                  <a:tcPr marL="25400" marR="25400" marT="97831" marB="97831" anchor="ctr">
                    <a:lnL w="12700" cap="flat" cmpd="sng" algn="ctr">
                      <a:solidFill>
                        <a:srgbClr val="787878"/>
                      </a:solidFill>
                      <a:prstDash val="solid"/>
                      <a:round/>
                      <a:headEnd type="none" w="med" len="med"/>
                      <a:tailEnd type="none" w="med" len="med"/>
                    </a:lnL>
                    <a:lnR w="12700" cap="flat" cmpd="sng" algn="ctr">
                      <a:solidFill>
                        <a:srgbClr val="787878"/>
                      </a:solidFill>
                      <a:prstDash val="solid"/>
                      <a:round/>
                      <a:headEnd type="none" w="med" len="med"/>
                      <a:tailEnd type="none" w="med" len="med"/>
                    </a:lnR>
                    <a:lnT w="12700" cap="flat" cmpd="sng" algn="ctr">
                      <a:solidFill>
                        <a:srgbClr val="787878"/>
                      </a:solidFill>
                      <a:prstDash val="solid"/>
                      <a:round/>
                      <a:headEnd type="none" w="med" len="med"/>
                      <a:tailEnd type="none" w="med" len="med"/>
                    </a:lnT>
                    <a:lnB w="12700" cap="flat" cmpd="sng" algn="ctr">
                      <a:solidFill>
                        <a:srgbClr val="787878"/>
                      </a:solidFill>
                      <a:prstDash val="solid"/>
                      <a:round/>
                      <a:headEnd type="none" w="med" len="med"/>
                      <a:tailEnd type="none" w="med" len="med"/>
                    </a:lnB>
                    <a:solidFill>
                      <a:srgbClr val="FFFFFF"/>
                    </a:solidFill>
                  </a:tcPr>
                </a:tc>
                <a:tc>
                  <a:txBody>
                    <a:bodyPr/>
                    <a:lstStyle/>
                    <a:p>
                      <a:pPr lvl="0" algn="ctr">
                        <a:lnSpc>
                          <a:spcPct val="91714"/>
                        </a:lnSpc>
                        <a:defRPr/>
                      </a:pPr>
                      <a:r>
                        <a:rPr lang="en-US" sz="3866" b="0" i="0" u="none" strike="noStrike">
                          <a:solidFill>
                            <a:srgbClr val="787878"/>
                          </a:solidFill>
                          <a:latin typeface="NanumSquare Bold"/>
                          <a:ea typeface="NanumSquare Bold"/>
                          <a:cs typeface="NanumSquare Bold"/>
                        </a:rPr>
                        <a:t>0.474</a:t>
                      </a:r>
                      <a:endParaRPr lang="en-US" sz="1100"/>
                    </a:p>
                  </a:txBody>
                  <a:tcPr marL="25400" marR="25400" marT="97831" marB="97831" anchor="ctr">
                    <a:lnL w="12700" cap="flat" cmpd="sng" algn="ctr">
                      <a:solidFill>
                        <a:srgbClr val="787878"/>
                      </a:solidFill>
                      <a:prstDash val="solid"/>
                      <a:round/>
                      <a:headEnd type="none" w="med" len="med"/>
                      <a:tailEnd type="none" w="med" len="med"/>
                    </a:lnL>
                    <a:lnR w="12700" cap="flat" cmpd="sng" algn="ctr">
                      <a:solidFill>
                        <a:srgbClr val="787878"/>
                      </a:solidFill>
                      <a:prstDash val="solid"/>
                      <a:round/>
                      <a:headEnd type="none" w="med" len="med"/>
                      <a:tailEnd type="none" w="med" len="med"/>
                    </a:lnR>
                    <a:lnT w="12700" cap="flat" cmpd="sng" algn="ctr">
                      <a:solidFill>
                        <a:srgbClr val="787878"/>
                      </a:solidFill>
                      <a:prstDash val="solid"/>
                      <a:round/>
                      <a:headEnd type="none" w="med" len="med"/>
                      <a:tailEnd type="none" w="med" len="med"/>
                    </a:lnT>
                    <a:lnB w="12700" cap="flat" cmpd="sng" algn="ctr">
                      <a:solidFill>
                        <a:srgbClr val="787878"/>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bl>
          </a:graphicData>
        </a:graphic>
      </p:graphicFrame>
      <p:sp>
        <p:nvSpPr>
          <p:cNvPr id="6" name="TextBox 6"/>
          <p:cNvSpPr txBox="1"/>
          <p:nvPr/>
        </p:nvSpPr>
        <p:spPr>
          <a:xfrm>
            <a:off x="2578100" y="2755900"/>
            <a:ext cx="10782300" cy="952500"/>
          </a:xfrm>
          <a:prstGeom prst="rect">
            <a:avLst/>
          </a:prstGeom>
        </p:spPr>
        <p:txBody>
          <a:bodyPr lIns="0" tIns="0" rIns="0" bIns="0" rtlCol="0" anchor="ctr"/>
          <a:lstStyle/>
          <a:p>
            <a:pPr lvl="0" algn="l">
              <a:lnSpc>
                <a:spcPct val="116199"/>
              </a:lnSpc>
            </a:pPr>
            <a:r>
              <a:rPr lang="en-US" sz="5333" b="0" i="0" u="none" strike="noStrike" spc="-300">
                <a:solidFill>
                  <a:srgbClr val="325ADC"/>
                </a:solidFill>
                <a:latin typeface="NanumSquare ExtraBold"/>
                <a:ea typeface="NanumSquare ExtraBold"/>
                <a:cs typeface="NanumSquare ExtraBold"/>
              </a:rPr>
              <a:t>LogisticRegression</a:t>
            </a:r>
          </a:p>
        </p:txBody>
      </p:sp>
      <p:pic>
        <p:nvPicPr>
          <p:cNvPr id="7" name="Picture 7"/>
          <p:cNvPicPr>
            <a:picLocks noChangeAspect="1"/>
          </p:cNvPicPr>
          <p:nvPr/>
        </p:nvPicPr>
        <p:blipFill>
          <a:blip r:embed="rId5"/>
          <a:stretch>
            <a:fillRect/>
          </a:stretch>
        </p:blipFill>
        <p:spPr>
          <a:xfrm>
            <a:off x="10160000" y="635000"/>
            <a:ext cx="9105900" cy="910590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stretch>
            <a:fillRect/>
          </a:stretch>
        </p:blipFill>
        <p:spPr>
          <a:xfrm>
            <a:off x="0" y="12700"/>
            <a:ext cx="24460200" cy="368300"/>
          </a:xfrm>
          <a:prstGeom prst="rect">
            <a:avLst/>
          </a:prstGeom>
        </p:spPr>
      </p:pic>
      <p:pic>
        <p:nvPicPr>
          <p:cNvPr id="3" name="Picture 3"/>
          <p:cNvPicPr>
            <a:picLocks noChangeAspect="1"/>
          </p:cNvPicPr>
          <p:nvPr/>
        </p:nvPicPr>
        <p:blipFill>
          <a:blip r:embed="rId4"/>
          <a:stretch>
            <a:fillRect/>
          </a:stretch>
        </p:blipFill>
        <p:spPr>
          <a:xfrm>
            <a:off x="1435100" y="12446000"/>
            <a:ext cx="21513800" cy="25400"/>
          </a:xfrm>
          <a:prstGeom prst="rect">
            <a:avLst/>
          </a:prstGeom>
        </p:spPr>
      </p:pic>
      <p:sp>
        <p:nvSpPr>
          <p:cNvPr id="4" name="TextBox 4"/>
          <p:cNvSpPr txBox="1"/>
          <p:nvPr/>
        </p:nvSpPr>
        <p:spPr>
          <a:xfrm>
            <a:off x="2578100" y="1295400"/>
            <a:ext cx="10782300" cy="952500"/>
          </a:xfrm>
          <a:prstGeom prst="rect">
            <a:avLst/>
          </a:prstGeom>
        </p:spPr>
        <p:txBody>
          <a:bodyPr lIns="0" tIns="0" rIns="0" bIns="0" rtlCol="0" anchor="ctr"/>
          <a:lstStyle/>
          <a:p>
            <a:pPr lvl="0" algn="l">
              <a:lnSpc>
                <a:spcPct val="116199"/>
              </a:lnSpc>
            </a:pPr>
            <a:r>
              <a:rPr lang="en-US" sz="5333" b="0" i="0" u="none" strike="noStrike" spc="-300">
                <a:solidFill>
                  <a:srgbClr val="325ADC"/>
                </a:solidFill>
                <a:latin typeface="NanumSquare ExtraBold"/>
                <a:ea typeface="NanumSquare ExtraBold"/>
                <a:cs typeface="NanumSquare ExtraBold"/>
              </a:rPr>
              <a:t>Confusion Matrix</a:t>
            </a:r>
          </a:p>
        </p:txBody>
      </p:sp>
      <p:sp>
        <p:nvSpPr>
          <p:cNvPr id="5" name="TextBox 5"/>
          <p:cNvSpPr txBox="1"/>
          <p:nvPr/>
        </p:nvSpPr>
        <p:spPr>
          <a:xfrm>
            <a:off x="5486400" y="4521200"/>
            <a:ext cx="2286000" cy="596900"/>
          </a:xfrm>
          <a:prstGeom prst="rect">
            <a:avLst/>
          </a:prstGeom>
        </p:spPr>
        <p:txBody>
          <a:bodyPr lIns="0" tIns="0" rIns="0" bIns="0" rtlCol="0" anchor="t"/>
          <a:lstStyle/>
          <a:p>
            <a:pPr lvl="0" algn="ctr">
              <a:lnSpc>
                <a:spcPct val="116199"/>
              </a:lnSpc>
            </a:pPr>
            <a:r>
              <a:rPr lang="en-US" sz="3333" b="0" i="0" u="none" strike="noStrike" spc="-200">
                <a:solidFill>
                  <a:srgbClr val="FFFFFF"/>
                </a:solidFill>
                <a:latin typeface="NanumSquare ExtraBold"/>
                <a:ea typeface="NanumSquare ExtraBold"/>
                <a:cs typeface="NanumSquare ExtraBold"/>
              </a:rPr>
              <a:t>문제 상황</a:t>
            </a:r>
          </a:p>
        </p:txBody>
      </p:sp>
      <p:graphicFrame>
        <p:nvGraphicFramePr>
          <p:cNvPr id="6" name="Table 6"/>
          <p:cNvGraphicFramePr>
            <a:graphicFrameLocks noGrp="1"/>
          </p:cNvGraphicFramePr>
          <p:nvPr/>
        </p:nvGraphicFramePr>
        <p:xfrm>
          <a:off x="1435100" y="9994900"/>
          <a:ext cx="21512529" cy="3130596"/>
        </p:xfrm>
        <a:graphic>
          <a:graphicData uri="http://schemas.openxmlformats.org/drawingml/2006/table">
            <a:tbl>
              <a:tblPr/>
              <a:tblGrid>
                <a:gridCol w="3985319">
                  <a:extLst>
                    <a:ext uri="{9D8B030D-6E8A-4147-A177-3AD203B41FA5}">
                      <a16:colId xmlns:a16="http://schemas.microsoft.com/office/drawing/2014/main" val="20000"/>
                    </a:ext>
                  </a:extLst>
                </a:gridCol>
                <a:gridCol w="6771422">
                  <a:extLst>
                    <a:ext uri="{9D8B030D-6E8A-4147-A177-3AD203B41FA5}">
                      <a16:colId xmlns:a16="http://schemas.microsoft.com/office/drawing/2014/main" val="20001"/>
                    </a:ext>
                  </a:extLst>
                </a:gridCol>
                <a:gridCol w="5377894">
                  <a:extLst>
                    <a:ext uri="{9D8B030D-6E8A-4147-A177-3AD203B41FA5}">
                      <a16:colId xmlns:a16="http://schemas.microsoft.com/office/drawing/2014/main" val="20002"/>
                    </a:ext>
                  </a:extLst>
                </a:gridCol>
                <a:gridCol w="5377894">
                  <a:extLst>
                    <a:ext uri="{9D8B030D-6E8A-4147-A177-3AD203B41FA5}">
                      <a16:colId xmlns:a16="http://schemas.microsoft.com/office/drawing/2014/main" val="20003"/>
                    </a:ext>
                  </a:extLst>
                </a:gridCol>
              </a:tblGrid>
              <a:tr h="1043532">
                <a:tc>
                  <a:txBody>
                    <a:bodyPr/>
                    <a:lstStyle/>
                    <a:p>
                      <a:pPr lvl="0" algn="ctr">
                        <a:lnSpc>
                          <a:spcPct val="91714"/>
                        </a:lnSpc>
                        <a:defRPr/>
                      </a:pPr>
                      <a:endParaRPr lang="en-US" sz="1100"/>
                    </a:p>
                  </a:txBody>
                  <a:tcPr marL="25400" marR="25400" marT="105323" marB="105323" anchor="ctr">
                    <a:lnL w="12700" cap="flat" cmpd="sng" algn="ctr">
                      <a:solidFill>
                        <a:srgbClr val="787878"/>
                      </a:solidFill>
                      <a:prstDash val="solid"/>
                      <a:round/>
                      <a:headEnd type="none" w="med" len="med"/>
                      <a:tailEnd type="none" w="med" len="med"/>
                    </a:lnL>
                    <a:lnR w="12700" cap="flat" cmpd="sng" algn="ctr">
                      <a:solidFill>
                        <a:srgbClr val="787878"/>
                      </a:solidFill>
                      <a:prstDash val="solid"/>
                      <a:round/>
                      <a:headEnd type="none" w="med" len="med"/>
                      <a:tailEnd type="none" w="med" len="med"/>
                    </a:lnR>
                    <a:lnT w="12700" cap="flat" cmpd="sng" algn="ctr">
                      <a:solidFill>
                        <a:srgbClr val="787878"/>
                      </a:solidFill>
                      <a:prstDash val="solid"/>
                      <a:round/>
                      <a:headEnd type="none" w="med" len="med"/>
                      <a:tailEnd type="none" w="med" len="med"/>
                    </a:lnT>
                    <a:lnB w="12700" cap="flat" cmpd="sng" algn="ctr">
                      <a:solidFill>
                        <a:srgbClr val="787878"/>
                      </a:solidFill>
                      <a:prstDash val="solid"/>
                      <a:round/>
                      <a:headEnd type="none" w="med" len="med"/>
                      <a:tailEnd type="none" w="med" len="med"/>
                    </a:lnB>
                    <a:solidFill>
                      <a:srgbClr val="FFFFFF"/>
                    </a:solidFill>
                  </a:tcPr>
                </a:tc>
                <a:tc>
                  <a:txBody>
                    <a:bodyPr/>
                    <a:lstStyle/>
                    <a:p>
                      <a:pPr lvl="0" algn="ctr">
                        <a:lnSpc>
                          <a:spcPct val="91714"/>
                        </a:lnSpc>
                        <a:defRPr/>
                      </a:pPr>
                      <a:r>
                        <a:rPr lang="en-US" sz="4266" b="0" i="0" u="none" strike="noStrike" spc="-300">
                          <a:solidFill>
                            <a:srgbClr val="FFFFFF"/>
                          </a:solidFill>
                          <a:latin typeface="NanumSquare ExtraBold"/>
                          <a:ea typeface="NanumSquare ExtraBold"/>
                          <a:cs typeface="NanumSquare ExtraBold"/>
                        </a:rPr>
                        <a:t>Precision</a:t>
                      </a:r>
                      <a:endParaRPr lang="en-US" sz="1100"/>
                    </a:p>
                  </a:txBody>
                  <a:tcPr marL="25400" marR="25400" marT="105323" marB="105323" anchor="ctr">
                    <a:lnL w="12700" cap="flat" cmpd="sng" algn="ctr">
                      <a:solidFill>
                        <a:srgbClr val="787878"/>
                      </a:solidFill>
                      <a:prstDash val="solid"/>
                      <a:round/>
                      <a:headEnd type="none" w="med" len="med"/>
                      <a:tailEnd type="none" w="med" len="med"/>
                    </a:lnL>
                    <a:lnR w="12700" cap="flat" cmpd="sng" algn="ctr">
                      <a:solidFill>
                        <a:srgbClr val="787878"/>
                      </a:solidFill>
                      <a:prstDash val="solid"/>
                      <a:round/>
                      <a:headEnd type="none" w="med" len="med"/>
                      <a:tailEnd type="none" w="med" len="med"/>
                    </a:lnR>
                    <a:lnT w="12700" cap="flat" cmpd="sng" algn="ctr">
                      <a:solidFill>
                        <a:srgbClr val="787878"/>
                      </a:solidFill>
                      <a:prstDash val="solid"/>
                      <a:round/>
                      <a:headEnd type="none" w="med" len="med"/>
                      <a:tailEnd type="none" w="med" len="med"/>
                    </a:lnT>
                    <a:lnB w="12700" cap="flat" cmpd="sng" algn="ctr">
                      <a:solidFill>
                        <a:srgbClr val="787878"/>
                      </a:solidFill>
                      <a:prstDash val="solid"/>
                      <a:round/>
                      <a:headEnd type="none" w="med" len="med"/>
                      <a:tailEnd type="none" w="med" len="med"/>
                    </a:lnB>
                    <a:solidFill>
                      <a:srgbClr val="FF8C8C"/>
                    </a:solidFill>
                  </a:tcPr>
                </a:tc>
                <a:tc>
                  <a:txBody>
                    <a:bodyPr/>
                    <a:lstStyle/>
                    <a:p>
                      <a:pPr lvl="0" algn="ctr">
                        <a:lnSpc>
                          <a:spcPct val="91714"/>
                        </a:lnSpc>
                        <a:defRPr/>
                      </a:pPr>
                      <a:r>
                        <a:rPr lang="en-US" sz="4266" b="0" i="0" u="none" strike="noStrike" spc="-300">
                          <a:solidFill>
                            <a:srgbClr val="FFFFFF"/>
                          </a:solidFill>
                          <a:latin typeface="NanumSquare ExtraBold"/>
                          <a:ea typeface="NanumSquare ExtraBold"/>
                          <a:cs typeface="NanumSquare ExtraBold"/>
                        </a:rPr>
                        <a:t>Recall</a:t>
                      </a:r>
                      <a:endParaRPr lang="en-US" sz="1100"/>
                    </a:p>
                  </a:txBody>
                  <a:tcPr marL="25400" marR="25400" marT="105323" marB="105323" anchor="ctr">
                    <a:lnL w="12700" cap="flat" cmpd="sng" algn="ctr">
                      <a:solidFill>
                        <a:srgbClr val="787878"/>
                      </a:solidFill>
                      <a:prstDash val="solid"/>
                      <a:round/>
                      <a:headEnd type="none" w="med" len="med"/>
                      <a:tailEnd type="none" w="med" len="med"/>
                    </a:lnL>
                    <a:lnR w="12700" cap="flat" cmpd="sng" algn="ctr">
                      <a:solidFill>
                        <a:srgbClr val="787878"/>
                      </a:solidFill>
                      <a:prstDash val="solid"/>
                      <a:round/>
                      <a:headEnd type="none" w="med" len="med"/>
                      <a:tailEnd type="none" w="med" len="med"/>
                    </a:lnR>
                    <a:lnT w="12700" cap="flat" cmpd="sng" algn="ctr">
                      <a:solidFill>
                        <a:srgbClr val="787878"/>
                      </a:solidFill>
                      <a:prstDash val="solid"/>
                      <a:round/>
                      <a:headEnd type="none" w="med" len="med"/>
                      <a:tailEnd type="none" w="med" len="med"/>
                    </a:lnT>
                    <a:lnB w="12700" cap="flat" cmpd="sng" algn="ctr">
                      <a:solidFill>
                        <a:srgbClr val="787878"/>
                      </a:solidFill>
                      <a:prstDash val="solid"/>
                      <a:round/>
                      <a:headEnd type="none" w="med" len="med"/>
                      <a:tailEnd type="none" w="med" len="med"/>
                    </a:lnB>
                    <a:solidFill>
                      <a:srgbClr val="A9D08E"/>
                    </a:solidFill>
                  </a:tcPr>
                </a:tc>
                <a:tc>
                  <a:txBody>
                    <a:bodyPr/>
                    <a:lstStyle/>
                    <a:p>
                      <a:pPr lvl="0" algn="ctr">
                        <a:lnSpc>
                          <a:spcPct val="91714"/>
                        </a:lnSpc>
                        <a:defRPr/>
                      </a:pPr>
                      <a:r>
                        <a:rPr lang="en-US" sz="3999" b="1" i="0" u="none" strike="noStrike">
                          <a:solidFill>
                            <a:srgbClr val="FFFFFF"/>
                          </a:solidFill>
                          <a:latin typeface="NanumSquare Bold"/>
                          <a:ea typeface="NanumSquare Bold"/>
                          <a:cs typeface="NanumSquare Bold"/>
                        </a:rPr>
                        <a:t>F1-Score(macro)</a:t>
                      </a:r>
                      <a:endParaRPr lang="en-US" sz="1100"/>
                    </a:p>
                  </a:txBody>
                  <a:tcPr marL="25400" marR="25400" marT="100329" marB="100329" anchor="ctr">
                    <a:lnL w="12700" cap="flat" cmpd="sng" algn="ctr">
                      <a:solidFill>
                        <a:srgbClr val="787878"/>
                      </a:solidFill>
                      <a:prstDash val="solid"/>
                      <a:round/>
                      <a:headEnd type="none" w="med" len="med"/>
                      <a:tailEnd type="none" w="med" len="med"/>
                    </a:lnL>
                    <a:lnR w="12700" cap="flat" cmpd="sng" algn="ctr">
                      <a:solidFill>
                        <a:srgbClr val="787878"/>
                      </a:solidFill>
                      <a:prstDash val="solid"/>
                      <a:round/>
                      <a:headEnd type="none" w="med" len="med"/>
                      <a:tailEnd type="none" w="med" len="med"/>
                    </a:lnR>
                    <a:lnT w="12700" cap="flat" cmpd="sng" algn="ctr">
                      <a:solidFill>
                        <a:srgbClr val="787878"/>
                      </a:solidFill>
                      <a:prstDash val="solid"/>
                      <a:round/>
                      <a:headEnd type="none" w="med" len="med"/>
                      <a:tailEnd type="none" w="med" len="med"/>
                    </a:lnT>
                    <a:lnB w="12700" cap="flat" cmpd="sng" algn="ctr">
                      <a:solidFill>
                        <a:srgbClr val="787878"/>
                      </a:solidFill>
                      <a:prstDash val="solid"/>
                      <a:round/>
                      <a:headEnd type="none" w="med" len="med"/>
                      <a:tailEnd type="none" w="med" len="med"/>
                    </a:lnB>
                    <a:solidFill>
                      <a:srgbClr val="325ADC"/>
                    </a:solidFill>
                  </a:tcPr>
                </a:tc>
                <a:extLst>
                  <a:ext uri="{0D108BD9-81ED-4DB2-BD59-A6C34878D82A}">
                    <a16:rowId xmlns:a16="http://schemas.microsoft.com/office/drawing/2014/main" val="10000"/>
                  </a:ext>
                </a:extLst>
              </a:tr>
              <a:tr h="1043532">
                <a:tc>
                  <a:txBody>
                    <a:bodyPr/>
                    <a:lstStyle/>
                    <a:p>
                      <a:pPr lvl="0" algn="ctr">
                        <a:lnSpc>
                          <a:spcPct val="91714"/>
                        </a:lnSpc>
                        <a:defRPr/>
                      </a:pPr>
                      <a:r>
                        <a:rPr lang="en-US" sz="3999" b="0" i="0" u="none" strike="noStrike" spc="-200">
                          <a:solidFill>
                            <a:srgbClr val="787878"/>
                          </a:solidFill>
                          <a:latin typeface="NanumSquare Bold"/>
                          <a:ea typeface="NanumSquare Bold"/>
                          <a:cs typeface="NanumSquare Bold"/>
                        </a:rPr>
                        <a:t>First</a:t>
                      </a:r>
                      <a:endParaRPr lang="en-US" sz="1100"/>
                    </a:p>
                  </a:txBody>
                  <a:tcPr marL="25400" marR="25400" marT="100329" marB="100329" anchor="ctr">
                    <a:lnL w="12700" cap="flat" cmpd="sng" algn="ctr">
                      <a:solidFill>
                        <a:srgbClr val="787878"/>
                      </a:solidFill>
                      <a:prstDash val="solid"/>
                      <a:round/>
                      <a:headEnd type="none" w="med" len="med"/>
                      <a:tailEnd type="none" w="med" len="med"/>
                    </a:lnL>
                    <a:lnR w="12700" cap="flat" cmpd="sng" algn="ctr">
                      <a:solidFill>
                        <a:srgbClr val="787878"/>
                      </a:solidFill>
                      <a:prstDash val="solid"/>
                      <a:round/>
                      <a:headEnd type="none" w="med" len="med"/>
                      <a:tailEnd type="none" w="med" len="med"/>
                    </a:lnR>
                    <a:lnT w="12700" cap="flat" cmpd="sng" algn="ctr">
                      <a:solidFill>
                        <a:srgbClr val="787878"/>
                      </a:solidFill>
                      <a:prstDash val="solid"/>
                      <a:round/>
                      <a:headEnd type="none" w="med" len="med"/>
                      <a:tailEnd type="none" w="med" len="med"/>
                    </a:lnT>
                    <a:lnB w="12700" cap="flat" cmpd="sng" algn="ctr">
                      <a:solidFill>
                        <a:srgbClr val="787878"/>
                      </a:solidFill>
                      <a:prstDash val="solid"/>
                      <a:round/>
                      <a:headEnd type="none" w="med" len="med"/>
                      <a:tailEnd type="none" w="med" len="med"/>
                    </a:lnB>
                    <a:solidFill>
                      <a:srgbClr val="FFFFFF"/>
                    </a:solidFill>
                  </a:tcPr>
                </a:tc>
                <a:tc>
                  <a:txBody>
                    <a:bodyPr/>
                    <a:lstStyle/>
                    <a:p>
                      <a:pPr lvl="0" algn="ctr">
                        <a:lnSpc>
                          <a:spcPct val="91714"/>
                        </a:lnSpc>
                        <a:defRPr/>
                      </a:pPr>
                      <a:r>
                        <a:rPr lang="en-US" sz="3999" b="0" i="0" u="none" strike="noStrike">
                          <a:solidFill>
                            <a:srgbClr val="787878"/>
                          </a:solidFill>
                          <a:latin typeface="NanumSquare Bold"/>
                          <a:ea typeface="NanumSquare Bold"/>
                          <a:cs typeface="NanumSquare Bold"/>
                        </a:rPr>
                        <a:t> 0.436</a:t>
                      </a:r>
                      <a:endParaRPr lang="en-US" sz="1100"/>
                    </a:p>
                  </a:txBody>
                  <a:tcPr marL="25400" marR="25400" marT="100329" marB="100329" anchor="ctr">
                    <a:lnL w="12700" cap="flat" cmpd="sng" algn="ctr">
                      <a:solidFill>
                        <a:srgbClr val="787878"/>
                      </a:solidFill>
                      <a:prstDash val="solid"/>
                      <a:round/>
                      <a:headEnd type="none" w="med" len="med"/>
                      <a:tailEnd type="none" w="med" len="med"/>
                    </a:lnL>
                    <a:lnR w="12700" cap="flat" cmpd="sng" algn="ctr">
                      <a:solidFill>
                        <a:srgbClr val="787878"/>
                      </a:solidFill>
                      <a:prstDash val="solid"/>
                      <a:round/>
                      <a:headEnd type="none" w="med" len="med"/>
                      <a:tailEnd type="none" w="med" len="med"/>
                    </a:lnR>
                    <a:lnT w="12700" cap="flat" cmpd="sng" algn="ctr">
                      <a:solidFill>
                        <a:srgbClr val="787878"/>
                      </a:solidFill>
                      <a:prstDash val="solid"/>
                      <a:round/>
                      <a:headEnd type="none" w="med" len="med"/>
                      <a:tailEnd type="none" w="med" len="med"/>
                    </a:lnT>
                    <a:lnB w="12700" cap="flat" cmpd="sng" algn="ctr">
                      <a:solidFill>
                        <a:srgbClr val="787878"/>
                      </a:solidFill>
                      <a:prstDash val="solid"/>
                      <a:round/>
                      <a:headEnd type="none" w="med" len="med"/>
                      <a:tailEnd type="none" w="med" len="med"/>
                    </a:lnB>
                    <a:solidFill>
                      <a:srgbClr val="FFFFFF"/>
                    </a:solidFill>
                  </a:tcPr>
                </a:tc>
                <a:tc>
                  <a:txBody>
                    <a:bodyPr/>
                    <a:lstStyle/>
                    <a:p>
                      <a:pPr lvl="0" algn="ctr">
                        <a:lnSpc>
                          <a:spcPct val="91714"/>
                        </a:lnSpc>
                        <a:defRPr/>
                      </a:pPr>
                      <a:r>
                        <a:rPr lang="en-US" sz="3999" b="0" i="0" u="none" strike="noStrike">
                          <a:solidFill>
                            <a:srgbClr val="787878"/>
                          </a:solidFill>
                          <a:latin typeface="NanumSquare Bold"/>
                          <a:ea typeface="NanumSquare Bold"/>
                          <a:cs typeface="NanumSquare Bold"/>
                        </a:rPr>
                        <a:t>0.017</a:t>
                      </a:r>
                      <a:endParaRPr lang="en-US" sz="1100"/>
                    </a:p>
                  </a:txBody>
                  <a:tcPr marL="25400" marR="25400" marT="100329" marB="100329" anchor="ctr">
                    <a:lnL w="12700" cap="flat" cmpd="sng" algn="ctr">
                      <a:solidFill>
                        <a:srgbClr val="787878"/>
                      </a:solidFill>
                      <a:prstDash val="solid"/>
                      <a:round/>
                      <a:headEnd type="none" w="med" len="med"/>
                      <a:tailEnd type="none" w="med" len="med"/>
                    </a:lnL>
                    <a:lnR w="12700" cap="flat" cmpd="sng" algn="ctr">
                      <a:solidFill>
                        <a:srgbClr val="787878"/>
                      </a:solidFill>
                      <a:prstDash val="solid"/>
                      <a:round/>
                      <a:headEnd type="none" w="med" len="med"/>
                      <a:tailEnd type="none" w="med" len="med"/>
                    </a:lnR>
                    <a:lnT w="12700" cap="flat" cmpd="sng" algn="ctr">
                      <a:solidFill>
                        <a:srgbClr val="787878"/>
                      </a:solidFill>
                      <a:prstDash val="solid"/>
                      <a:round/>
                      <a:headEnd type="none" w="med" len="med"/>
                      <a:tailEnd type="none" w="med" len="med"/>
                    </a:lnT>
                    <a:lnB w="12700" cap="flat" cmpd="sng" algn="ctr">
                      <a:solidFill>
                        <a:srgbClr val="787878"/>
                      </a:solidFill>
                      <a:prstDash val="solid"/>
                      <a:round/>
                      <a:headEnd type="none" w="med" len="med"/>
                      <a:tailEnd type="none" w="med" len="med"/>
                    </a:lnB>
                    <a:solidFill>
                      <a:srgbClr val="FFFFFF"/>
                    </a:solidFill>
                  </a:tcPr>
                </a:tc>
                <a:tc>
                  <a:txBody>
                    <a:bodyPr/>
                    <a:lstStyle/>
                    <a:p>
                      <a:pPr lvl="0" algn="ctr">
                        <a:lnSpc>
                          <a:spcPct val="91714"/>
                        </a:lnSpc>
                        <a:defRPr/>
                      </a:pPr>
                      <a:r>
                        <a:rPr lang="en-US" sz="3999" b="0" i="0" u="none" strike="noStrike">
                          <a:solidFill>
                            <a:srgbClr val="787878"/>
                          </a:solidFill>
                          <a:latin typeface="NanumSquare Bold"/>
                          <a:ea typeface="NanumSquare Bold"/>
                          <a:cs typeface="NanumSquare Bold"/>
                        </a:rPr>
                        <a:t>0.473</a:t>
                      </a:r>
                      <a:endParaRPr lang="en-US" sz="1100"/>
                    </a:p>
                  </a:txBody>
                  <a:tcPr marL="25400" marR="25400" marT="100329" marB="100329" anchor="ctr">
                    <a:lnL w="12700" cap="flat" cmpd="sng" algn="ctr">
                      <a:solidFill>
                        <a:srgbClr val="787878"/>
                      </a:solidFill>
                      <a:prstDash val="solid"/>
                      <a:round/>
                      <a:headEnd type="none" w="med" len="med"/>
                      <a:tailEnd type="none" w="med" len="med"/>
                    </a:lnL>
                    <a:lnR w="12700" cap="flat" cmpd="sng" algn="ctr">
                      <a:solidFill>
                        <a:srgbClr val="787878"/>
                      </a:solidFill>
                      <a:prstDash val="solid"/>
                      <a:round/>
                      <a:headEnd type="none" w="med" len="med"/>
                      <a:tailEnd type="none" w="med" len="med"/>
                    </a:lnR>
                    <a:lnT w="12700" cap="flat" cmpd="sng" algn="ctr">
                      <a:solidFill>
                        <a:srgbClr val="787878"/>
                      </a:solidFill>
                      <a:prstDash val="solid"/>
                      <a:round/>
                      <a:headEnd type="none" w="med" len="med"/>
                      <a:tailEnd type="none" w="med" len="med"/>
                    </a:lnT>
                    <a:lnB w="12700" cap="flat" cmpd="sng" algn="ctr">
                      <a:solidFill>
                        <a:srgbClr val="787878"/>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1043532">
                <a:tc>
                  <a:txBody>
                    <a:bodyPr/>
                    <a:lstStyle/>
                    <a:p>
                      <a:pPr lvl="0" algn="ctr">
                        <a:lnSpc>
                          <a:spcPct val="91714"/>
                        </a:lnSpc>
                        <a:defRPr/>
                      </a:pPr>
                      <a:r>
                        <a:rPr lang="en-US" sz="3999" b="0" i="0" u="none" strike="noStrike" spc="-200">
                          <a:solidFill>
                            <a:srgbClr val="787878"/>
                          </a:solidFill>
                          <a:latin typeface="NanumSquare Bold"/>
                          <a:ea typeface="NanumSquare Bold"/>
                          <a:cs typeface="NanumSquare Bold"/>
                        </a:rPr>
                        <a:t>Current</a:t>
                      </a:r>
                      <a:endParaRPr lang="en-US" sz="1100"/>
                    </a:p>
                  </a:txBody>
                  <a:tcPr marL="25400" marR="25400" marT="100329" marB="100329" anchor="ctr">
                    <a:lnL w="12700" cap="flat" cmpd="sng" algn="ctr">
                      <a:solidFill>
                        <a:srgbClr val="787878"/>
                      </a:solidFill>
                      <a:prstDash val="solid"/>
                      <a:round/>
                      <a:headEnd type="none" w="med" len="med"/>
                      <a:tailEnd type="none" w="med" len="med"/>
                    </a:lnL>
                    <a:lnR w="12700" cap="flat" cmpd="sng" algn="ctr">
                      <a:solidFill>
                        <a:srgbClr val="787878"/>
                      </a:solidFill>
                      <a:prstDash val="solid"/>
                      <a:round/>
                      <a:headEnd type="none" w="med" len="med"/>
                      <a:tailEnd type="none" w="med" len="med"/>
                    </a:lnR>
                    <a:lnT w="12700" cap="flat" cmpd="sng" algn="ctr">
                      <a:solidFill>
                        <a:srgbClr val="787878"/>
                      </a:solidFill>
                      <a:prstDash val="solid"/>
                      <a:round/>
                      <a:headEnd type="none" w="med" len="med"/>
                      <a:tailEnd type="none" w="med" len="med"/>
                    </a:lnT>
                    <a:lnB w="12700" cap="flat" cmpd="sng" algn="ctr">
                      <a:solidFill>
                        <a:srgbClr val="787878"/>
                      </a:solidFill>
                      <a:prstDash val="solid"/>
                      <a:round/>
                      <a:headEnd type="none" w="med" len="med"/>
                      <a:tailEnd type="none" w="med" len="med"/>
                    </a:lnB>
                    <a:solidFill>
                      <a:srgbClr val="FFFFFF"/>
                    </a:solidFill>
                  </a:tcPr>
                </a:tc>
                <a:tc>
                  <a:txBody>
                    <a:bodyPr/>
                    <a:lstStyle/>
                    <a:p>
                      <a:pPr lvl="0" algn="ctr">
                        <a:lnSpc>
                          <a:spcPct val="91714"/>
                        </a:lnSpc>
                        <a:defRPr/>
                      </a:pPr>
                      <a:r>
                        <a:rPr lang="en-US" sz="3999" b="0" i="0" u="none" strike="noStrike">
                          <a:solidFill>
                            <a:srgbClr val="787878"/>
                          </a:solidFill>
                          <a:latin typeface="NanumSquare Bold"/>
                          <a:ea typeface="NanumSquare Bold"/>
                          <a:cs typeface="NanumSquare Bold"/>
                        </a:rPr>
                        <a:t>0.17</a:t>
                      </a:r>
                      <a:endParaRPr lang="en-US" sz="1100"/>
                    </a:p>
                  </a:txBody>
                  <a:tcPr marL="25400" marR="25400" marT="100329" marB="100329" anchor="ctr">
                    <a:lnL w="12700" cap="flat" cmpd="sng" algn="ctr">
                      <a:solidFill>
                        <a:srgbClr val="787878"/>
                      </a:solidFill>
                      <a:prstDash val="solid"/>
                      <a:round/>
                      <a:headEnd type="none" w="med" len="med"/>
                      <a:tailEnd type="none" w="med" len="med"/>
                    </a:lnL>
                    <a:lnR w="12700" cap="flat" cmpd="sng" algn="ctr">
                      <a:solidFill>
                        <a:srgbClr val="787878"/>
                      </a:solidFill>
                      <a:prstDash val="solid"/>
                      <a:round/>
                      <a:headEnd type="none" w="med" len="med"/>
                      <a:tailEnd type="none" w="med" len="med"/>
                    </a:lnR>
                    <a:lnT w="12700" cap="flat" cmpd="sng" algn="ctr">
                      <a:solidFill>
                        <a:srgbClr val="787878"/>
                      </a:solidFill>
                      <a:prstDash val="solid"/>
                      <a:round/>
                      <a:headEnd type="none" w="med" len="med"/>
                      <a:tailEnd type="none" w="med" len="med"/>
                    </a:lnT>
                    <a:lnB w="12700" cap="flat" cmpd="sng" algn="ctr">
                      <a:solidFill>
                        <a:srgbClr val="787878"/>
                      </a:solidFill>
                      <a:prstDash val="solid"/>
                      <a:round/>
                      <a:headEnd type="none" w="med" len="med"/>
                      <a:tailEnd type="none" w="med" len="med"/>
                    </a:lnB>
                    <a:solidFill>
                      <a:srgbClr val="FFFFFF"/>
                    </a:solidFill>
                  </a:tcPr>
                </a:tc>
                <a:tc>
                  <a:txBody>
                    <a:bodyPr/>
                    <a:lstStyle/>
                    <a:p>
                      <a:pPr lvl="0" algn="ctr">
                        <a:lnSpc>
                          <a:spcPct val="91714"/>
                        </a:lnSpc>
                        <a:defRPr/>
                      </a:pPr>
                      <a:r>
                        <a:rPr lang="en-US" sz="3999" b="0" i="0" u="none" strike="noStrike">
                          <a:solidFill>
                            <a:srgbClr val="787878"/>
                          </a:solidFill>
                          <a:latin typeface="NanumSquare Bold"/>
                          <a:ea typeface="NanumSquare Bold"/>
                          <a:cs typeface="NanumSquare Bold"/>
                        </a:rPr>
                        <a:t>0.71</a:t>
                      </a:r>
                      <a:endParaRPr lang="en-US" sz="1100"/>
                    </a:p>
                  </a:txBody>
                  <a:tcPr marL="25400" marR="25400" marT="100329" marB="100329" anchor="ctr">
                    <a:lnL w="12700" cap="flat" cmpd="sng" algn="ctr">
                      <a:solidFill>
                        <a:srgbClr val="787878"/>
                      </a:solidFill>
                      <a:prstDash val="solid"/>
                      <a:round/>
                      <a:headEnd type="none" w="med" len="med"/>
                      <a:tailEnd type="none" w="med" len="med"/>
                    </a:lnL>
                    <a:lnR w="12700" cap="flat" cmpd="sng" algn="ctr">
                      <a:solidFill>
                        <a:srgbClr val="787878"/>
                      </a:solidFill>
                      <a:prstDash val="solid"/>
                      <a:round/>
                      <a:headEnd type="none" w="med" len="med"/>
                      <a:tailEnd type="none" w="med" len="med"/>
                    </a:lnR>
                    <a:lnT w="12700" cap="flat" cmpd="sng" algn="ctr">
                      <a:solidFill>
                        <a:srgbClr val="787878"/>
                      </a:solidFill>
                      <a:prstDash val="solid"/>
                      <a:round/>
                      <a:headEnd type="none" w="med" len="med"/>
                      <a:tailEnd type="none" w="med" len="med"/>
                    </a:lnT>
                    <a:lnB w="12700" cap="flat" cmpd="sng" algn="ctr">
                      <a:solidFill>
                        <a:srgbClr val="787878"/>
                      </a:solidFill>
                      <a:prstDash val="solid"/>
                      <a:round/>
                      <a:headEnd type="none" w="med" len="med"/>
                      <a:tailEnd type="none" w="med" len="med"/>
                    </a:lnB>
                    <a:solidFill>
                      <a:srgbClr val="FFFFFF"/>
                    </a:solidFill>
                  </a:tcPr>
                </a:tc>
                <a:tc>
                  <a:txBody>
                    <a:bodyPr/>
                    <a:lstStyle/>
                    <a:p>
                      <a:pPr lvl="0" algn="ctr">
                        <a:lnSpc>
                          <a:spcPct val="91714"/>
                        </a:lnSpc>
                        <a:defRPr/>
                      </a:pPr>
                      <a:r>
                        <a:rPr lang="en-US" sz="3999" b="0" i="0" u="none" strike="noStrike">
                          <a:solidFill>
                            <a:srgbClr val="787878"/>
                          </a:solidFill>
                          <a:latin typeface="NanumSquare Bold"/>
                          <a:ea typeface="NanumSquare Bold"/>
                          <a:cs typeface="NanumSquare Bold"/>
                        </a:rPr>
                        <a:t>0.51</a:t>
                      </a:r>
                      <a:endParaRPr lang="en-US" sz="1100"/>
                    </a:p>
                  </a:txBody>
                  <a:tcPr marL="25400" marR="25400" marT="100329" marB="100329" anchor="ctr">
                    <a:lnL w="12700" cap="flat" cmpd="sng" algn="ctr">
                      <a:solidFill>
                        <a:srgbClr val="787878"/>
                      </a:solidFill>
                      <a:prstDash val="solid"/>
                      <a:round/>
                      <a:headEnd type="none" w="med" len="med"/>
                      <a:tailEnd type="none" w="med" len="med"/>
                    </a:lnL>
                    <a:lnR w="12700" cap="flat" cmpd="sng" algn="ctr">
                      <a:solidFill>
                        <a:srgbClr val="787878"/>
                      </a:solidFill>
                      <a:prstDash val="solid"/>
                      <a:round/>
                      <a:headEnd type="none" w="med" len="med"/>
                      <a:tailEnd type="none" w="med" len="med"/>
                    </a:lnR>
                    <a:lnT w="12700" cap="flat" cmpd="sng" algn="ctr">
                      <a:solidFill>
                        <a:srgbClr val="787878"/>
                      </a:solidFill>
                      <a:prstDash val="solid"/>
                      <a:round/>
                      <a:headEnd type="none" w="med" len="med"/>
                      <a:tailEnd type="none" w="med" len="med"/>
                    </a:lnT>
                    <a:lnB w="12700" cap="flat" cmpd="sng" algn="ctr">
                      <a:solidFill>
                        <a:srgbClr val="787878"/>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bl>
          </a:graphicData>
        </a:graphic>
      </p:graphicFrame>
      <p:sp>
        <p:nvSpPr>
          <p:cNvPr id="7" name="TextBox 7"/>
          <p:cNvSpPr txBox="1"/>
          <p:nvPr/>
        </p:nvSpPr>
        <p:spPr>
          <a:xfrm>
            <a:off x="2578100" y="2755900"/>
            <a:ext cx="10782300" cy="952500"/>
          </a:xfrm>
          <a:prstGeom prst="rect">
            <a:avLst/>
          </a:prstGeom>
        </p:spPr>
        <p:txBody>
          <a:bodyPr lIns="0" tIns="0" rIns="0" bIns="0" rtlCol="0" anchor="ctr"/>
          <a:lstStyle/>
          <a:p>
            <a:pPr lvl="0" algn="l">
              <a:lnSpc>
                <a:spcPct val="116199"/>
              </a:lnSpc>
            </a:pPr>
            <a:r>
              <a:rPr lang="en-US" sz="5333" b="0" i="0" u="none" strike="noStrike" spc="-300">
                <a:solidFill>
                  <a:srgbClr val="325ADC"/>
                </a:solidFill>
                <a:latin typeface="NanumSquare ExtraBold"/>
                <a:ea typeface="NanumSquare ExtraBold"/>
                <a:cs typeface="NanumSquare ExtraBold"/>
              </a:rPr>
              <a:t>threshold = 0.1</a:t>
            </a:r>
          </a:p>
        </p:txBody>
      </p:sp>
      <p:pic>
        <p:nvPicPr>
          <p:cNvPr id="8" name="Picture 8"/>
          <p:cNvPicPr>
            <a:picLocks noChangeAspect="1"/>
          </p:cNvPicPr>
          <p:nvPr/>
        </p:nvPicPr>
        <p:blipFill>
          <a:blip r:embed="rId5"/>
          <a:stretch>
            <a:fillRect/>
          </a:stretch>
        </p:blipFill>
        <p:spPr>
          <a:xfrm>
            <a:off x="10363200" y="622300"/>
            <a:ext cx="9131300" cy="913130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tretch>
            <a:fillRect/>
          </a:stretch>
        </p:blipFill>
        <p:spPr>
          <a:xfrm>
            <a:off x="0" y="12700"/>
            <a:ext cx="24460200" cy="368300"/>
          </a:xfrm>
          <a:prstGeom prst="rect">
            <a:avLst/>
          </a:prstGeom>
        </p:spPr>
      </p:pic>
      <p:pic>
        <p:nvPicPr>
          <p:cNvPr id="3" name="Picture 3"/>
          <p:cNvPicPr>
            <a:picLocks noChangeAspect="1"/>
          </p:cNvPicPr>
          <p:nvPr/>
        </p:nvPicPr>
        <p:blipFill>
          <a:blip r:embed="rId3"/>
          <a:stretch>
            <a:fillRect/>
          </a:stretch>
        </p:blipFill>
        <p:spPr>
          <a:xfrm>
            <a:off x="3492500" y="12446000"/>
            <a:ext cx="19164300" cy="25400"/>
          </a:xfrm>
          <a:prstGeom prst="rect">
            <a:avLst/>
          </a:prstGeom>
        </p:spPr>
      </p:pic>
      <p:pic>
        <p:nvPicPr>
          <p:cNvPr id="4" name="Picture 4"/>
          <p:cNvPicPr>
            <a:picLocks noChangeAspect="1"/>
          </p:cNvPicPr>
          <p:nvPr/>
        </p:nvPicPr>
        <p:blipFill>
          <a:blip r:embed="rId4"/>
          <a:stretch>
            <a:fillRect/>
          </a:stretch>
        </p:blipFill>
        <p:spPr>
          <a:xfrm rot="-5400000">
            <a:off x="6057900" y="9423400"/>
            <a:ext cx="6159500" cy="25400"/>
          </a:xfrm>
          <a:prstGeom prst="rect">
            <a:avLst/>
          </a:prstGeom>
        </p:spPr>
      </p:pic>
      <p:pic>
        <p:nvPicPr>
          <p:cNvPr id="5" name="Picture 5"/>
          <p:cNvPicPr>
            <a:picLocks noChangeAspect="1"/>
          </p:cNvPicPr>
          <p:nvPr/>
        </p:nvPicPr>
        <p:blipFill>
          <a:blip r:embed="rId5">
            <a:alphaModFix amt="50000"/>
          </a:blip>
          <a:stretch>
            <a:fillRect/>
          </a:stretch>
        </p:blipFill>
        <p:spPr>
          <a:xfrm>
            <a:off x="558800" y="8001000"/>
            <a:ext cx="2438400" cy="736600"/>
          </a:xfrm>
          <a:prstGeom prst="rect">
            <a:avLst/>
          </a:prstGeom>
        </p:spPr>
      </p:pic>
      <p:sp>
        <p:nvSpPr>
          <p:cNvPr id="6" name="TextBox 6"/>
          <p:cNvSpPr txBox="1"/>
          <p:nvPr/>
        </p:nvSpPr>
        <p:spPr>
          <a:xfrm>
            <a:off x="2578100" y="1295400"/>
            <a:ext cx="5473700" cy="952500"/>
          </a:xfrm>
          <a:prstGeom prst="rect">
            <a:avLst/>
          </a:prstGeom>
        </p:spPr>
        <p:txBody>
          <a:bodyPr lIns="0" tIns="0" rIns="0" bIns="0" rtlCol="0" anchor="ctr"/>
          <a:lstStyle/>
          <a:p>
            <a:pPr lvl="0" algn="l">
              <a:lnSpc>
                <a:spcPct val="116199"/>
              </a:lnSpc>
            </a:pPr>
            <a:r>
              <a:rPr lang="en-US" sz="5333" b="0" i="0" u="none" strike="noStrike" spc="-300">
                <a:solidFill>
                  <a:srgbClr val="325ADC"/>
                </a:solidFill>
                <a:latin typeface="NanumSquare ExtraBold"/>
                <a:ea typeface="NanumSquare ExtraBold"/>
                <a:cs typeface="NanumSquare ExtraBold"/>
              </a:rPr>
              <a:t>Team Members</a:t>
            </a:r>
          </a:p>
        </p:txBody>
      </p:sp>
      <p:sp>
        <p:nvSpPr>
          <p:cNvPr id="7" name="TextBox 7"/>
          <p:cNvSpPr txBox="1"/>
          <p:nvPr/>
        </p:nvSpPr>
        <p:spPr>
          <a:xfrm>
            <a:off x="1168400" y="8128000"/>
            <a:ext cx="1231900" cy="469900"/>
          </a:xfrm>
          <a:prstGeom prst="rect">
            <a:avLst/>
          </a:prstGeom>
        </p:spPr>
        <p:txBody>
          <a:bodyPr lIns="0" tIns="0" rIns="0" bIns="0" rtlCol="0" anchor="t"/>
          <a:lstStyle/>
          <a:p>
            <a:pPr lvl="0" algn="ctr">
              <a:lnSpc>
                <a:spcPct val="116199"/>
              </a:lnSpc>
            </a:pPr>
            <a:r>
              <a:rPr lang="en-US" sz="2666" b="0" i="0" u="none" strike="noStrike" spc="-200">
                <a:solidFill>
                  <a:srgbClr val="325ADC"/>
                </a:solidFill>
                <a:latin typeface="NanumSquare Bold"/>
                <a:ea typeface="NanumSquare Bold"/>
                <a:cs typeface="NanumSquare Bold"/>
              </a:rPr>
              <a:t>Name</a:t>
            </a:r>
          </a:p>
        </p:txBody>
      </p:sp>
      <p:pic>
        <p:nvPicPr>
          <p:cNvPr id="8" name="Picture 8"/>
          <p:cNvPicPr>
            <a:picLocks noChangeAspect="1"/>
          </p:cNvPicPr>
          <p:nvPr/>
        </p:nvPicPr>
        <p:blipFill>
          <a:blip r:embed="rId6">
            <a:alphaModFix amt="50000"/>
          </a:blip>
          <a:stretch>
            <a:fillRect/>
          </a:stretch>
        </p:blipFill>
        <p:spPr>
          <a:xfrm>
            <a:off x="495300" y="10261600"/>
            <a:ext cx="2438400" cy="736600"/>
          </a:xfrm>
          <a:prstGeom prst="rect">
            <a:avLst/>
          </a:prstGeom>
        </p:spPr>
      </p:pic>
      <p:sp>
        <p:nvSpPr>
          <p:cNvPr id="9" name="TextBox 9"/>
          <p:cNvSpPr txBox="1"/>
          <p:nvPr/>
        </p:nvSpPr>
        <p:spPr>
          <a:xfrm>
            <a:off x="1092200" y="10401300"/>
            <a:ext cx="1231900" cy="469900"/>
          </a:xfrm>
          <a:prstGeom prst="rect">
            <a:avLst/>
          </a:prstGeom>
        </p:spPr>
        <p:txBody>
          <a:bodyPr lIns="0" tIns="0" rIns="0" bIns="0" rtlCol="0" anchor="t"/>
          <a:lstStyle/>
          <a:p>
            <a:pPr lvl="0" algn="ctr">
              <a:lnSpc>
                <a:spcPct val="116199"/>
              </a:lnSpc>
            </a:pPr>
            <a:r>
              <a:rPr lang="en-US" sz="2666" b="0" i="0" u="none" strike="noStrike" spc="-200">
                <a:solidFill>
                  <a:srgbClr val="325ADC"/>
                </a:solidFill>
                <a:latin typeface="NanumSquare Bold"/>
                <a:ea typeface="NanumSquare Bold"/>
                <a:cs typeface="NanumSquare Bold"/>
              </a:rPr>
              <a:t>Role</a:t>
            </a:r>
          </a:p>
        </p:txBody>
      </p:sp>
      <p:sp>
        <p:nvSpPr>
          <p:cNvPr id="10" name="TextBox 10"/>
          <p:cNvSpPr txBox="1"/>
          <p:nvPr/>
        </p:nvSpPr>
        <p:spPr>
          <a:xfrm>
            <a:off x="4127500" y="8051800"/>
            <a:ext cx="4356100" cy="520700"/>
          </a:xfrm>
          <a:prstGeom prst="rect">
            <a:avLst/>
          </a:prstGeom>
        </p:spPr>
        <p:txBody>
          <a:bodyPr lIns="0" tIns="0" rIns="0" bIns="0" rtlCol="0" anchor="ctr"/>
          <a:lstStyle/>
          <a:p>
            <a:pPr lvl="0" algn="l">
              <a:lnSpc>
                <a:spcPct val="116199"/>
              </a:lnSpc>
            </a:pPr>
            <a:r>
              <a:rPr lang="en-US" sz="2933" b="0" i="0" u="none" strike="noStrike" spc="-200">
                <a:solidFill>
                  <a:srgbClr val="595959"/>
                </a:solidFill>
                <a:latin typeface="NanumSquare Bold"/>
                <a:ea typeface="NanumSquare Bold"/>
                <a:cs typeface="NanumSquare Bold"/>
              </a:rPr>
              <a:t>Kyunghoon Geum</a:t>
            </a:r>
          </a:p>
        </p:txBody>
      </p:sp>
      <p:pic>
        <p:nvPicPr>
          <p:cNvPr id="11" name="Picture 11"/>
          <p:cNvPicPr>
            <a:picLocks noChangeAspect="1"/>
          </p:cNvPicPr>
          <p:nvPr/>
        </p:nvPicPr>
        <p:blipFill>
          <a:blip r:embed="rId7"/>
          <a:stretch>
            <a:fillRect/>
          </a:stretch>
        </p:blipFill>
        <p:spPr>
          <a:xfrm rot="-5400000">
            <a:off x="13068300" y="9334500"/>
            <a:ext cx="6299200" cy="25400"/>
          </a:xfrm>
          <a:prstGeom prst="rect">
            <a:avLst/>
          </a:prstGeom>
        </p:spPr>
      </p:pic>
      <p:sp>
        <p:nvSpPr>
          <p:cNvPr id="12" name="TextBox 12"/>
          <p:cNvSpPr txBox="1"/>
          <p:nvPr/>
        </p:nvSpPr>
        <p:spPr>
          <a:xfrm>
            <a:off x="10998200" y="8051800"/>
            <a:ext cx="4356100" cy="520700"/>
          </a:xfrm>
          <a:prstGeom prst="rect">
            <a:avLst/>
          </a:prstGeom>
        </p:spPr>
        <p:txBody>
          <a:bodyPr lIns="0" tIns="0" rIns="0" bIns="0" rtlCol="0" anchor="ctr"/>
          <a:lstStyle/>
          <a:p>
            <a:pPr lvl="0" algn="l">
              <a:lnSpc>
                <a:spcPct val="116199"/>
              </a:lnSpc>
            </a:pPr>
            <a:r>
              <a:rPr lang="en-US" sz="2933" b="0" i="0" u="none" strike="noStrike" spc="-200">
                <a:solidFill>
                  <a:srgbClr val="595959"/>
                </a:solidFill>
                <a:latin typeface="NanumSquare Bold"/>
                <a:ea typeface="NanumSquare Bold"/>
                <a:cs typeface="NanumSquare Bold"/>
              </a:rPr>
              <a:t>Seungmin Song</a:t>
            </a:r>
          </a:p>
        </p:txBody>
      </p:sp>
      <p:sp>
        <p:nvSpPr>
          <p:cNvPr id="13" name="TextBox 13"/>
          <p:cNvSpPr txBox="1"/>
          <p:nvPr/>
        </p:nvSpPr>
        <p:spPr>
          <a:xfrm>
            <a:off x="18503900" y="8039100"/>
            <a:ext cx="4356100" cy="520700"/>
          </a:xfrm>
          <a:prstGeom prst="rect">
            <a:avLst/>
          </a:prstGeom>
        </p:spPr>
        <p:txBody>
          <a:bodyPr lIns="0" tIns="0" rIns="0" bIns="0" rtlCol="0" anchor="ctr"/>
          <a:lstStyle/>
          <a:p>
            <a:pPr lvl="0" algn="l">
              <a:lnSpc>
                <a:spcPct val="116199"/>
              </a:lnSpc>
            </a:pPr>
            <a:r>
              <a:rPr lang="en-US" sz="2933" b="0" i="0" u="none" strike="noStrike" spc="-200">
                <a:solidFill>
                  <a:srgbClr val="595959"/>
                </a:solidFill>
                <a:latin typeface="NanumSquare Bold"/>
                <a:ea typeface="NanumSquare Bold"/>
                <a:cs typeface="NanumSquare Bold"/>
              </a:rPr>
              <a:t>Sunwoo Ahn</a:t>
            </a:r>
          </a:p>
        </p:txBody>
      </p:sp>
      <p:sp>
        <p:nvSpPr>
          <p:cNvPr id="14" name="TextBox 14"/>
          <p:cNvSpPr txBox="1"/>
          <p:nvPr/>
        </p:nvSpPr>
        <p:spPr>
          <a:xfrm>
            <a:off x="3873500" y="10439400"/>
            <a:ext cx="4356100" cy="520700"/>
          </a:xfrm>
          <a:prstGeom prst="rect">
            <a:avLst/>
          </a:prstGeom>
        </p:spPr>
        <p:txBody>
          <a:bodyPr lIns="0" tIns="0" rIns="0" bIns="0" rtlCol="0" anchor="ctr"/>
          <a:lstStyle/>
          <a:p>
            <a:pPr lvl="0" algn="l">
              <a:lnSpc>
                <a:spcPct val="116199"/>
              </a:lnSpc>
            </a:pPr>
            <a:r>
              <a:rPr lang="en-US" sz="2933" b="0" i="0" u="none" strike="noStrike" spc="-200">
                <a:solidFill>
                  <a:srgbClr val="595959"/>
                </a:solidFill>
                <a:latin typeface="NanumSquare Bold"/>
                <a:ea typeface="NanumSquare Bold"/>
                <a:cs typeface="NanumSquare Bold"/>
              </a:rPr>
              <a:t>Supervised Learning</a:t>
            </a:r>
          </a:p>
        </p:txBody>
      </p:sp>
      <p:sp>
        <p:nvSpPr>
          <p:cNvPr id="15" name="TextBox 15"/>
          <p:cNvSpPr txBox="1"/>
          <p:nvPr/>
        </p:nvSpPr>
        <p:spPr>
          <a:xfrm>
            <a:off x="10617200" y="10172700"/>
            <a:ext cx="4356100" cy="1041400"/>
          </a:xfrm>
          <a:prstGeom prst="rect">
            <a:avLst/>
          </a:prstGeom>
        </p:spPr>
        <p:txBody>
          <a:bodyPr lIns="0" tIns="0" rIns="0" bIns="0" rtlCol="0" anchor="ctr"/>
          <a:lstStyle/>
          <a:p>
            <a:pPr lvl="0" algn="l">
              <a:lnSpc>
                <a:spcPct val="116199"/>
              </a:lnSpc>
            </a:pPr>
            <a:r>
              <a:rPr lang="en-US" sz="2933" b="0" i="0" u="none" strike="noStrike" spc="-200">
                <a:solidFill>
                  <a:srgbClr val="595959"/>
                </a:solidFill>
                <a:latin typeface="NanumSquare Bold"/>
                <a:ea typeface="NanumSquare Bold"/>
                <a:cs typeface="NanumSquare Bold"/>
              </a:rPr>
              <a:t>Exploratory Data Analysis &amp; Problem Definition</a:t>
            </a:r>
          </a:p>
        </p:txBody>
      </p:sp>
      <p:sp>
        <p:nvSpPr>
          <p:cNvPr id="16" name="TextBox 16"/>
          <p:cNvSpPr txBox="1"/>
          <p:nvPr/>
        </p:nvSpPr>
        <p:spPr>
          <a:xfrm>
            <a:off x="17894300" y="10299700"/>
            <a:ext cx="4356100" cy="1041400"/>
          </a:xfrm>
          <a:prstGeom prst="rect">
            <a:avLst/>
          </a:prstGeom>
        </p:spPr>
        <p:txBody>
          <a:bodyPr lIns="0" tIns="0" rIns="0" bIns="0" rtlCol="0" anchor="ctr"/>
          <a:lstStyle/>
          <a:p>
            <a:pPr lvl="0" algn="l">
              <a:lnSpc>
                <a:spcPct val="116199"/>
              </a:lnSpc>
            </a:pPr>
            <a:r>
              <a:rPr lang="en-US" sz="2933" b="0" i="0" u="none" strike="noStrike" spc="-200">
                <a:solidFill>
                  <a:srgbClr val="595959"/>
                </a:solidFill>
                <a:latin typeface="NanumSquare Bold"/>
                <a:ea typeface="NanumSquare Bold"/>
                <a:cs typeface="NanumSquare Bold"/>
              </a:rPr>
              <a:t>- Unsupervised Learning </a:t>
            </a:r>
          </a:p>
          <a:p>
            <a:pPr lvl="0" algn="l">
              <a:lnSpc>
                <a:spcPct val="116199"/>
              </a:lnSpc>
            </a:pPr>
            <a:r>
              <a:rPr lang="en-US" sz="2933" b="0" i="0" u="none" strike="noStrike" spc="-200">
                <a:solidFill>
                  <a:srgbClr val="595959"/>
                </a:solidFill>
                <a:latin typeface="NanumSquare Bold"/>
                <a:ea typeface="NanumSquare Bold"/>
                <a:cs typeface="NanumSquare Bold"/>
              </a:rPr>
              <a:t>- Analysis &amp; Insights</a:t>
            </a:r>
          </a:p>
        </p:txBody>
      </p:sp>
      <p:pic>
        <p:nvPicPr>
          <p:cNvPr id="17" name="Picture 17"/>
          <p:cNvPicPr>
            <a:picLocks noChangeAspect="1"/>
          </p:cNvPicPr>
          <p:nvPr/>
        </p:nvPicPr>
        <p:blipFill>
          <a:blip r:embed="rId8">
            <a:alphaModFix amt="10000"/>
          </a:blip>
          <a:stretch>
            <a:fillRect/>
          </a:stretch>
        </p:blipFill>
        <p:spPr>
          <a:xfrm>
            <a:off x="3708400" y="2959100"/>
            <a:ext cx="3632200" cy="3632200"/>
          </a:xfrm>
          <a:prstGeom prst="rect">
            <a:avLst/>
          </a:prstGeom>
        </p:spPr>
      </p:pic>
      <p:pic>
        <p:nvPicPr>
          <p:cNvPr id="18" name="Picture 18"/>
          <p:cNvPicPr>
            <a:picLocks noChangeAspect="1"/>
          </p:cNvPicPr>
          <p:nvPr/>
        </p:nvPicPr>
        <p:blipFill>
          <a:blip r:embed="rId9">
            <a:alphaModFix amt="10000"/>
          </a:blip>
          <a:stretch>
            <a:fillRect/>
          </a:stretch>
        </p:blipFill>
        <p:spPr>
          <a:xfrm>
            <a:off x="10566400" y="2971800"/>
            <a:ext cx="3632200" cy="3632200"/>
          </a:xfrm>
          <a:prstGeom prst="rect">
            <a:avLst/>
          </a:prstGeom>
        </p:spPr>
      </p:pic>
      <p:pic>
        <p:nvPicPr>
          <p:cNvPr id="19" name="Picture 19"/>
          <p:cNvPicPr>
            <a:picLocks noChangeAspect="1"/>
          </p:cNvPicPr>
          <p:nvPr/>
        </p:nvPicPr>
        <p:blipFill>
          <a:blip r:embed="rId10">
            <a:alphaModFix amt="10000"/>
          </a:blip>
          <a:stretch>
            <a:fillRect/>
          </a:stretch>
        </p:blipFill>
        <p:spPr>
          <a:xfrm>
            <a:off x="17665700" y="2921000"/>
            <a:ext cx="3632200" cy="3632200"/>
          </a:xfrm>
          <a:prstGeom prst="rect">
            <a:avLst/>
          </a:prstGeom>
        </p:spPr>
      </p:pic>
      <p:sp>
        <p:nvSpPr>
          <p:cNvPr id="20" name="TextBox 20"/>
          <p:cNvSpPr txBox="1"/>
          <p:nvPr/>
        </p:nvSpPr>
        <p:spPr>
          <a:xfrm>
            <a:off x="4800600" y="4356100"/>
            <a:ext cx="2921000" cy="749300"/>
          </a:xfrm>
          <a:prstGeom prst="rect">
            <a:avLst/>
          </a:prstGeom>
        </p:spPr>
        <p:txBody>
          <a:bodyPr lIns="0" tIns="0" rIns="0" bIns="0" rtlCol="0" anchor="t"/>
          <a:lstStyle/>
          <a:p>
            <a:pPr lvl="0" algn="l">
              <a:lnSpc>
                <a:spcPct val="116199"/>
              </a:lnSpc>
            </a:pPr>
            <a:r>
              <a:rPr lang="en-US" sz="4207" b="0" i="0" u="none" strike="noStrike">
                <a:solidFill>
                  <a:srgbClr val="000000"/>
                </a:solidFill>
                <a:latin typeface="Pretendard Regular"/>
                <a:ea typeface="Pretendard Regular"/>
                <a:cs typeface="Pretendard Regular"/>
              </a:rPr>
              <a:t>Geum</a:t>
            </a:r>
          </a:p>
        </p:txBody>
      </p:sp>
      <p:sp>
        <p:nvSpPr>
          <p:cNvPr id="21" name="TextBox 21"/>
          <p:cNvSpPr txBox="1"/>
          <p:nvPr/>
        </p:nvSpPr>
        <p:spPr>
          <a:xfrm>
            <a:off x="11722100" y="4356100"/>
            <a:ext cx="2921000" cy="749300"/>
          </a:xfrm>
          <a:prstGeom prst="rect">
            <a:avLst/>
          </a:prstGeom>
        </p:spPr>
        <p:txBody>
          <a:bodyPr lIns="0" tIns="0" rIns="0" bIns="0" rtlCol="0" anchor="t"/>
          <a:lstStyle/>
          <a:p>
            <a:pPr lvl="0" algn="l">
              <a:lnSpc>
                <a:spcPct val="116199"/>
              </a:lnSpc>
            </a:pPr>
            <a:r>
              <a:rPr lang="en-US" sz="4207" b="0" i="0" u="none" strike="noStrike">
                <a:solidFill>
                  <a:srgbClr val="000000"/>
                </a:solidFill>
                <a:latin typeface="Pretendard Regular"/>
                <a:ea typeface="Pretendard Regular"/>
                <a:cs typeface="Pretendard Regular"/>
              </a:rPr>
              <a:t>Song</a:t>
            </a:r>
          </a:p>
        </p:txBody>
      </p:sp>
      <p:sp>
        <p:nvSpPr>
          <p:cNvPr id="22" name="TextBox 22"/>
          <p:cNvSpPr txBox="1"/>
          <p:nvPr/>
        </p:nvSpPr>
        <p:spPr>
          <a:xfrm>
            <a:off x="18884900" y="4292600"/>
            <a:ext cx="2921000" cy="749300"/>
          </a:xfrm>
          <a:prstGeom prst="rect">
            <a:avLst/>
          </a:prstGeom>
        </p:spPr>
        <p:txBody>
          <a:bodyPr lIns="0" tIns="0" rIns="0" bIns="0" rtlCol="0" anchor="t"/>
          <a:lstStyle/>
          <a:p>
            <a:pPr lvl="0" algn="l">
              <a:lnSpc>
                <a:spcPct val="116199"/>
              </a:lnSpc>
            </a:pPr>
            <a:r>
              <a:rPr lang="en-US" sz="4207" b="0" i="0" u="none" strike="noStrike">
                <a:solidFill>
                  <a:srgbClr val="000000"/>
                </a:solidFill>
                <a:latin typeface="Pretendard Regular"/>
                <a:ea typeface="Pretendard Regular"/>
                <a:cs typeface="Pretendard Regular"/>
              </a:rPr>
              <a:t>Ahn</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stretch>
            <a:fillRect/>
          </a:stretch>
        </p:blipFill>
        <p:spPr>
          <a:xfrm>
            <a:off x="0" y="12700"/>
            <a:ext cx="24460200" cy="368300"/>
          </a:xfrm>
          <a:prstGeom prst="rect">
            <a:avLst/>
          </a:prstGeom>
        </p:spPr>
      </p:pic>
      <p:pic>
        <p:nvPicPr>
          <p:cNvPr id="3" name="Picture 3"/>
          <p:cNvPicPr>
            <a:picLocks noChangeAspect="1"/>
          </p:cNvPicPr>
          <p:nvPr/>
        </p:nvPicPr>
        <p:blipFill>
          <a:blip r:embed="rId4"/>
          <a:stretch>
            <a:fillRect/>
          </a:stretch>
        </p:blipFill>
        <p:spPr>
          <a:xfrm>
            <a:off x="1435100" y="12446000"/>
            <a:ext cx="21513800" cy="25400"/>
          </a:xfrm>
          <a:prstGeom prst="rect">
            <a:avLst/>
          </a:prstGeom>
        </p:spPr>
      </p:pic>
      <p:sp>
        <p:nvSpPr>
          <p:cNvPr id="4" name="TextBox 4"/>
          <p:cNvSpPr txBox="1"/>
          <p:nvPr/>
        </p:nvSpPr>
        <p:spPr>
          <a:xfrm>
            <a:off x="2578100" y="1295400"/>
            <a:ext cx="10782300" cy="952500"/>
          </a:xfrm>
          <a:prstGeom prst="rect">
            <a:avLst/>
          </a:prstGeom>
        </p:spPr>
        <p:txBody>
          <a:bodyPr lIns="0" tIns="0" rIns="0" bIns="0" rtlCol="0" anchor="ctr"/>
          <a:lstStyle/>
          <a:p>
            <a:pPr lvl="0" algn="l">
              <a:lnSpc>
                <a:spcPct val="116199"/>
              </a:lnSpc>
            </a:pPr>
            <a:r>
              <a:rPr lang="en-US" sz="5333" b="0" i="0" u="none" strike="noStrike" spc="-300">
                <a:solidFill>
                  <a:srgbClr val="325ADC"/>
                </a:solidFill>
                <a:latin typeface="NanumSquare ExtraBold"/>
                <a:ea typeface="NanumSquare ExtraBold"/>
                <a:cs typeface="NanumSquare ExtraBold"/>
              </a:rPr>
              <a:t>Confusion Matrix</a:t>
            </a:r>
          </a:p>
        </p:txBody>
      </p:sp>
      <p:sp>
        <p:nvSpPr>
          <p:cNvPr id="5" name="TextBox 5"/>
          <p:cNvSpPr txBox="1"/>
          <p:nvPr/>
        </p:nvSpPr>
        <p:spPr>
          <a:xfrm>
            <a:off x="5486400" y="4521200"/>
            <a:ext cx="2286000" cy="596900"/>
          </a:xfrm>
          <a:prstGeom prst="rect">
            <a:avLst/>
          </a:prstGeom>
        </p:spPr>
        <p:txBody>
          <a:bodyPr lIns="0" tIns="0" rIns="0" bIns="0" rtlCol="0" anchor="t"/>
          <a:lstStyle/>
          <a:p>
            <a:pPr lvl="0" algn="ctr">
              <a:lnSpc>
                <a:spcPct val="116199"/>
              </a:lnSpc>
            </a:pPr>
            <a:r>
              <a:rPr lang="en-US" sz="3333" b="0" i="0" u="none" strike="noStrike" spc="-200">
                <a:solidFill>
                  <a:srgbClr val="FFFFFF"/>
                </a:solidFill>
                <a:latin typeface="NanumSquare ExtraBold"/>
                <a:ea typeface="NanumSquare ExtraBold"/>
                <a:cs typeface="NanumSquare ExtraBold"/>
              </a:rPr>
              <a:t>문제 상황</a:t>
            </a:r>
          </a:p>
        </p:txBody>
      </p:sp>
      <p:graphicFrame>
        <p:nvGraphicFramePr>
          <p:cNvPr id="6" name="Table 6"/>
          <p:cNvGraphicFramePr>
            <a:graphicFrameLocks noGrp="1"/>
          </p:cNvGraphicFramePr>
          <p:nvPr/>
        </p:nvGraphicFramePr>
        <p:xfrm>
          <a:off x="1435100" y="9994900"/>
          <a:ext cx="21512529" cy="3130596"/>
        </p:xfrm>
        <a:graphic>
          <a:graphicData uri="http://schemas.openxmlformats.org/drawingml/2006/table">
            <a:tbl>
              <a:tblPr/>
              <a:tblGrid>
                <a:gridCol w="3985319">
                  <a:extLst>
                    <a:ext uri="{9D8B030D-6E8A-4147-A177-3AD203B41FA5}">
                      <a16:colId xmlns:a16="http://schemas.microsoft.com/office/drawing/2014/main" val="20000"/>
                    </a:ext>
                  </a:extLst>
                </a:gridCol>
                <a:gridCol w="6771422">
                  <a:extLst>
                    <a:ext uri="{9D8B030D-6E8A-4147-A177-3AD203B41FA5}">
                      <a16:colId xmlns:a16="http://schemas.microsoft.com/office/drawing/2014/main" val="20001"/>
                    </a:ext>
                  </a:extLst>
                </a:gridCol>
                <a:gridCol w="5377894">
                  <a:extLst>
                    <a:ext uri="{9D8B030D-6E8A-4147-A177-3AD203B41FA5}">
                      <a16:colId xmlns:a16="http://schemas.microsoft.com/office/drawing/2014/main" val="20002"/>
                    </a:ext>
                  </a:extLst>
                </a:gridCol>
                <a:gridCol w="5377894">
                  <a:extLst>
                    <a:ext uri="{9D8B030D-6E8A-4147-A177-3AD203B41FA5}">
                      <a16:colId xmlns:a16="http://schemas.microsoft.com/office/drawing/2014/main" val="20003"/>
                    </a:ext>
                  </a:extLst>
                </a:gridCol>
              </a:tblGrid>
              <a:tr h="1043532">
                <a:tc>
                  <a:txBody>
                    <a:bodyPr/>
                    <a:lstStyle/>
                    <a:p>
                      <a:pPr lvl="0" algn="ctr">
                        <a:lnSpc>
                          <a:spcPct val="91714"/>
                        </a:lnSpc>
                        <a:defRPr/>
                      </a:pPr>
                      <a:endParaRPr lang="en-US" sz="1100"/>
                    </a:p>
                  </a:txBody>
                  <a:tcPr marL="25400" marR="25400" marT="102824" marB="102824" anchor="ctr">
                    <a:lnL w="12700" cap="flat" cmpd="sng" algn="ctr">
                      <a:solidFill>
                        <a:srgbClr val="787878"/>
                      </a:solidFill>
                      <a:prstDash val="solid"/>
                      <a:round/>
                      <a:headEnd type="none" w="med" len="med"/>
                      <a:tailEnd type="none" w="med" len="med"/>
                    </a:lnL>
                    <a:lnR w="12700" cap="flat" cmpd="sng" algn="ctr">
                      <a:solidFill>
                        <a:srgbClr val="787878"/>
                      </a:solidFill>
                      <a:prstDash val="solid"/>
                      <a:round/>
                      <a:headEnd type="none" w="med" len="med"/>
                      <a:tailEnd type="none" w="med" len="med"/>
                    </a:lnR>
                    <a:lnT w="12700" cap="flat" cmpd="sng" algn="ctr">
                      <a:solidFill>
                        <a:srgbClr val="787878"/>
                      </a:solidFill>
                      <a:prstDash val="solid"/>
                      <a:round/>
                      <a:headEnd type="none" w="med" len="med"/>
                      <a:tailEnd type="none" w="med" len="med"/>
                    </a:lnT>
                    <a:lnB w="12700" cap="flat" cmpd="sng" algn="ctr">
                      <a:solidFill>
                        <a:srgbClr val="787878"/>
                      </a:solidFill>
                      <a:prstDash val="solid"/>
                      <a:round/>
                      <a:headEnd type="none" w="med" len="med"/>
                      <a:tailEnd type="none" w="med" len="med"/>
                    </a:lnB>
                    <a:solidFill>
                      <a:srgbClr val="FFFFFF"/>
                    </a:solidFill>
                  </a:tcPr>
                </a:tc>
                <a:tc>
                  <a:txBody>
                    <a:bodyPr/>
                    <a:lstStyle/>
                    <a:p>
                      <a:pPr lvl="0" algn="ctr">
                        <a:lnSpc>
                          <a:spcPct val="91714"/>
                        </a:lnSpc>
                        <a:defRPr/>
                      </a:pPr>
                      <a:r>
                        <a:rPr lang="en-US" sz="4133" b="0" i="0" u="none" strike="noStrike" spc="-300">
                          <a:solidFill>
                            <a:srgbClr val="FFFFFF"/>
                          </a:solidFill>
                          <a:latin typeface="NanumSquare ExtraBold"/>
                          <a:ea typeface="NanumSquare ExtraBold"/>
                          <a:cs typeface="NanumSquare ExtraBold"/>
                        </a:rPr>
                        <a:t>Precision</a:t>
                      </a:r>
                      <a:endParaRPr lang="en-US" sz="1100"/>
                    </a:p>
                  </a:txBody>
                  <a:tcPr marL="25400" marR="25400" marT="102824" marB="102824" anchor="ctr">
                    <a:lnL w="12700" cap="flat" cmpd="sng" algn="ctr">
                      <a:solidFill>
                        <a:srgbClr val="787878"/>
                      </a:solidFill>
                      <a:prstDash val="solid"/>
                      <a:round/>
                      <a:headEnd type="none" w="med" len="med"/>
                      <a:tailEnd type="none" w="med" len="med"/>
                    </a:lnL>
                    <a:lnR w="12700" cap="flat" cmpd="sng" algn="ctr">
                      <a:solidFill>
                        <a:srgbClr val="787878"/>
                      </a:solidFill>
                      <a:prstDash val="solid"/>
                      <a:round/>
                      <a:headEnd type="none" w="med" len="med"/>
                      <a:tailEnd type="none" w="med" len="med"/>
                    </a:lnR>
                    <a:lnT w="12700" cap="flat" cmpd="sng" algn="ctr">
                      <a:solidFill>
                        <a:srgbClr val="787878"/>
                      </a:solidFill>
                      <a:prstDash val="solid"/>
                      <a:round/>
                      <a:headEnd type="none" w="med" len="med"/>
                      <a:tailEnd type="none" w="med" len="med"/>
                    </a:lnT>
                    <a:lnB w="12700" cap="flat" cmpd="sng" algn="ctr">
                      <a:solidFill>
                        <a:srgbClr val="787878"/>
                      </a:solidFill>
                      <a:prstDash val="solid"/>
                      <a:round/>
                      <a:headEnd type="none" w="med" len="med"/>
                      <a:tailEnd type="none" w="med" len="med"/>
                    </a:lnB>
                    <a:solidFill>
                      <a:srgbClr val="FF8C8C"/>
                    </a:solidFill>
                  </a:tcPr>
                </a:tc>
                <a:tc>
                  <a:txBody>
                    <a:bodyPr/>
                    <a:lstStyle/>
                    <a:p>
                      <a:pPr lvl="0" algn="ctr">
                        <a:lnSpc>
                          <a:spcPct val="91714"/>
                        </a:lnSpc>
                        <a:defRPr/>
                      </a:pPr>
                      <a:r>
                        <a:rPr lang="en-US" sz="4133" b="0" i="0" u="none" strike="noStrike" spc="-300">
                          <a:solidFill>
                            <a:srgbClr val="FFFFFF"/>
                          </a:solidFill>
                          <a:latin typeface="NanumSquare ExtraBold"/>
                          <a:ea typeface="NanumSquare ExtraBold"/>
                          <a:cs typeface="NanumSquare ExtraBold"/>
                        </a:rPr>
                        <a:t>Recall</a:t>
                      </a:r>
                      <a:endParaRPr lang="en-US" sz="1100"/>
                    </a:p>
                  </a:txBody>
                  <a:tcPr marL="25400" marR="25400" marT="102824" marB="102824" anchor="ctr">
                    <a:lnL w="12700" cap="flat" cmpd="sng" algn="ctr">
                      <a:solidFill>
                        <a:srgbClr val="787878"/>
                      </a:solidFill>
                      <a:prstDash val="solid"/>
                      <a:round/>
                      <a:headEnd type="none" w="med" len="med"/>
                      <a:tailEnd type="none" w="med" len="med"/>
                    </a:lnL>
                    <a:lnR w="12700" cap="flat" cmpd="sng" algn="ctr">
                      <a:solidFill>
                        <a:srgbClr val="787878"/>
                      </a:solidFill>
                      <a:prstDash val="solid"/>
                      <a:round/>
                      <a:headEnd type="none" w="med" len="med"/>
                      <a:tailEnd type="none" w="med" len="med"/>
                    </a:lnR>
                    <a:lnT w="12700" cap="flat" cmpd="sng" algn="ctr">
                      <a:solidFill>
                        <a:srgbClr val="787878"/>
                      </a:solidFill>
                      <a:prstDash val="solid"/>
                      <a:round/>
                      <a:headEnd type="none" w="med" len="med"/>
                      <a:tailEnd type="none" w="med" len="med"/>
                    </a:lnT>
                    <a:lnB w="12700" cap="flat" cmpd="sng" algn="ctr">
                      <a:solidFill>
                        <a:srgbClr val="787878"/>
                      </a:solidFill>
                      <a:prstDash val="solid"/>
                      <a:round/>
                      <a:headEnd type="none" w="med" len="med"/>
                      <a:tailEnd type="none" w="med" len="med"/>
                    </a:lnB>
                    <a:solidFill>
                      <a:srgbClr val="A9D08E"/>
                    </a:solidFill>
                  </a:tcPr>
                </a:tc>
                <a:tc>
                  <a:txBody>
                    <a:bodyPr/>
                    <a:lstStyle/>
                    <a:p>
                      <a:pPr lvl="0" algn="ctr">
                        <a:lnSpc>
                          <a:spcPct val="91714"/>
                        </a:lnSpc>
                        <a:defRPr/>
                      </a:pPr>
                      <a:r>
                        <a:rPr lang="en-US" sz="3866" b="1" i="0" u="none" strike="noStrike">
                          <a:solidFill>
                            <a:srgbClr val="FFFFFF"/>
                          </a:solidFill>
                          <a:latin typeface="NanumSquare Bold"/>
                          <a:ea typeface="NanumSquare Bold"/>
                          <a:cs typeface="NanumSquare Bold"/>
                        </a:rPr>
                        <a:t>F1-Score(macro)</a:t>
                      </a:r>
                      <a:endParaRPr lang="en-US" sz="1100"/>
                    </a:p>
                  </a:txBody>
                  <a:tcPr marL="25400" marR="25400" marT="97831" marB="97831" anchor="ctr">
                    <a:lnL w="12700" cap="flat" cmpd="sng" algn="ctr">
                      <a:solidFill>
                        <a:srgbClr val="787878"/>
                      </a:solidFill>
                      <a:prstDash val="solid"/>
                      <a:round/>
                      <a:headEnd type="none" w="med" len="med"/>
                      <a:tailEnd type="none" w="med" len="med"/>
                    </a:lnL>
                    <a:lnR w="12700" cap="flat" cmpd="sng" algn="ctr">
                      <a:solidFill>
                        <a:srgbClr val="787878"/>
                      </a:solidFill>
                      <a:prstDash val="solid"/>
                      <a:round/>
                      <a:headEnd type="none" w="med" len="med"/>
                      <a:tailEnd type="none" w="med" len="med"/>
                    </a:lnR>
                    <a:lnT w="12700" cap="flat" cmpd="sng" algn="ctr">
                      <a:solidFill>
                        <a:srgbClr val="787878"/>
                      </a:solidFill>
                      <a:prstDash val="solid"/>
                      <a:round/>
                      <a:headEnd type="none" w="med" len="med"/>
                      <a:tailEnd type="none" w="med" len="med"/>
                    </a:lnT>
                    <a:lnB w="12700" cap="flat" cmpd="sng" algn="ctr">
                      <a:solidFill>
                        <a:srgbClr val="787878"/>
                      </a:solidFill>
                      <a:prstDash val="solid"/>
                      <a:round/>
                      <a:headEnd type="none" w="med" len="med"/>
                      <a:tailEnd type="none" w="med" len="med"/>
                    </a:lnB>
                    <a:solidFill>
                      <a:srgbClr val="325ADC"/>
                    </a:solidFill>
                  </a:tcPr>
                </a:tc>
                <a:extLst>
                  <a:ext uri="{0D108BD9-81ED-4DB2-BD59-A6C34878D82A}">
                    <a16:rowId xmlns:a16="http://schemas.microsoft.com/office/drawing/2014/main" val="10000"/>
                  </a:ext>
                </a:extLst>
              </a:tr>
              <a:tr h="1043532">
                <a:tc>
                  <a:txBody>
                    <a:bodyPr/>
                    <a:lstStyle/>
                    <a:p>
                      <a:pPr lvl="0" algn="ctr">
                        <a:lnSpc>
                          <a:spcPct val="91714"/>
                        </a:lnSpc>
                        <a:defRPr/>
                      </a:pPr>
                      <a:r>
                        <a:rPr lang="en-US" sz="3866" b="0" i="0" u="none" strike="noStrike" spc="-200">
                          <a:solidFill>
                            <a:srgbClr val="787878"/>
                          </a:solidFill>
                          <a:latin typeface="NanumSquare Bold"/>
                          <a:ea typeface="NanumSquare Bold"/>
                          <a:cs typeface="NanumSquare Bold"/>
                        </a:rPr>
                        <a:t>Last</a:t>
                      </a:r>
                      <a:endParaRPr lang="en-US" sz="1100"/>
                    </a:p>
                  </a:txBody>
                  <a:tcPr marL="25400" marR="25400" marT="97831" marB="97831" anchor="ctr">
                    <a:lnL w="12700" cap="flat" cmpd="sng" algn="ctr">
                      <a:solidFill>
                        <a:srgbClr val="787878"/>
                      </a:solidFill>
                      <a:prstDash val="solid"/>
                      <a:round/>
                      <a:headEnd type="none" w="med" len="med"/>
                      <a:tailEnd type="none" w="med" len="med"/>
                    </a:lnL>
                    <a:lnR w="12700" cap="flat" cmpd="sng" algn="ctr">
                      <a:solidFill>
                        <a:srgbClr val="787878"/>
                      </a:solidFill>
                      <a:prstDash val="solid"/>
                      <a:round/>
                      <a:headEnd type="none" w="med" len="med"/>
                      <a:tailEnd type="none" w="med" len="med"/>
                    </a:lnR>
                    <a:lnT w="12700" cap="flat" cmpd="sng" algn="ctr">
                      <a:solidFill>
                        <a:srgbClr val="787878"/>
                      </a:solidFill>
                      <a:prstDash val="solid"/>
                      <a:round/>
                      <a:headEnd type="none" w="med" len="med"/>
                      <a:tailEnd type="none" w="med" len="med"/>
                    </a:lnT>
                    <a:lnB w="12700" cap="flat" cmpd="sng" algn="ctr">
                      <a:solidFill>
                        <a:srgbClr val="787878"/>
                      </a:solidFill>
                      <a:prstDash val="solid"/>
                      <a:round/>
                      <a:headEnd type="none" w="med" len="med"/>
                      <a:tailEnd type="none" w="med" len="med"/>
                    </a:lnB>
                    <a:solidFill>
                      <a:srgbClr val="FFFFFF"/>
                    </a:solidFill>
                  </a:tcPr>
                </a:tc>
                <a:tc>
                  <a:txBody>
                    <a:bodyPr/>
                    <a:lstStyle/>
                    <a:p>
                      <a:pPr lvl="0" algn="ctr">
                        <a:lnSpc>
                          <a:spcPct val="91714"/>
                        </a:lnSpc>
                        <a:defRPr/>
                      </a:pPr>
                      <a:r>
                        <a:rPr lang="en-US" sz="3866" b="0" i="0" u="none" strike="noStrike">
                          <a:solidFill>
                            <a:srgbClr val="787878"/>
                          </a:solidFill>
                          <a:latin typeface="NanumSquare Bold"/>
                          <a:ea typeface="NanumSquare Bold"/>
                          <a:cs typeface="NanumSquare Bold"/>
                        </a:rPr>
                        <a:t> 0.17</a:t>
                      </a:r>
                      <a:endParaRPr lang="en-US" sz="1100"/>
                    </a:p>
                  </a:txBody>
                  <a:tcPr marL="25400" marR="25400" marT="97831" marB="97831" anchor="ctr">
                    <a:lnL w="12700" cap="flat" cmpd="sng" algn="ctr">
                      <a:solidFill>
                        <a:srgbClr val="787878"/>
                      </a:solidFill>
                      <a:prstDash val="solid"/>
                      <a:round/>
                      <a:headEnd type="none" w="med" len="med"/>
                      <a:tailEnd type="none" w="med" len="med"/>
                    </a:lnL>
                    <a:lnR w="12700" cap="flat" cmpd="sng" algn="ctr">
                      <a:solidFill>
                        <a:srgbClr val="787878"/>
                      </a:solidFill>
                      <a:prstDash val="solid"/>
                      <a:round/>
                      <a:headEnd type="none" w="med" len="med"/>
                      <a:tailEnd type="none" w="med" len="med"/>
                    </a:lnR>
                    <a:lnT w="12700" cap="flat" cmpd="sng" algn="ctr">
                      <a:solidFill>
                        <a:srgbClr val="787878"/>
                      </a:solidFill>
                      <a:prstDash val="solid"/>
                      <a:round/>
                      <a:headEnd type="none" w="med" len="med"/>
                      <a:tailEnd type="none" w="med" len="med"/>
                    </a:lnT>
                    <a:lnB w="12700" cap="flat" cmpd="sng" algn="ctr">
                      <a:solidFill>
                        <a:srgbClr val="787878"/>
                      </a:solidFill>
                      <a:prstDash val="solid"/>
                      <a:round/>
                      <a:headEnd type="none" w="med" len="med"/>
                      <a:tailEnd type="none" w="med" len="med"/>
                    </a:lnB>
                    <a:solidFill>
                      <a:srgbClr val="FFFFFF"/>
                    </a:solidFill>
                  </a:tcPr>
                </a:tc>
                <a:tc>
                  <a:txBody>
                    <a:bodyPr/>
                    <a:lstStyle/>
                    <a:p>
                      <a:pPr lvl="0" algn="ctr">
                        <a:lnSpc>
                          <a:spcPct val="91714"/>
                        </a:lnSpc>
                        <a:defRPr/>
                      </a:pPr>
                      <a:r>
                        <a:rPr lang="en-US" sz="3866" b="0" i="0" u="none" strike="noStrike">
                          <a:solidFill>
                            <a:srgbClr val="787878"/>
                          </a:solidFill>
                          <a:latin typeface="NanumSquare Bold"/>
                          <a:ea typeface="NanumSquare Bold"/>
                          <a:cs typeface="NanumSquare Bold"/>
                        </a:rPr>
                        <a:t>0.71</a:t>
                      </a:r>
                      <a:endParaRPr lang="en-US" sz="1100"/>
                    </a:p>
                  </a:txBody>
                  <a:tcPr marL="25400" marR="25400" marT="97831" marB="97831" anchor="ctr">
                    <a:lnL w="12700" cap="flat" cmpd="sng" algn="ctr">
                      <a:solidFill>
                        <a:srgbClr val="787878"/>
                      </a:solidFill>
                      <a:prstDash val="solid"/>
                      <a:round/>
                      <a:headEnd type="none" w="med" len="med"/>
                      <a:tailEnd type="none" w="med" len="med"/>
                    </a:lnL>
                    <a:lnR w="12700" cap="flat" cmpd="sng" algn="ctr">
                      <a:solidFill>
                        <a:srgbClr val="787878"/>
                      </a:solidFill>
                      <a:prstDash val="solid"/>
                      <a:round/>
                      <a:headEnd type="none" w="med" len="med"/>
                      <a:tailEnd type="none" w="med" len="med"/>
                    </a:lnR>
                    <a:lnT w="12700" cap="flat" cmpd="sng" algn="ctr">
                      <a:solidFill>
                        <a:srgbClr val="787878"/>
                      </a:solidFill>
                      <a:prstDash val="solid"/>
                      <a:round/>
                      <a:headEnd type="none" w="med" len="med"/>
                      <a:tailEnd type="none" w="med" len="med"/>
                    </a:lnT>
                    <a:lnB w="12700" cap="flat" cmpd="sng" algn="ctr">
                      <a:solidFill>
                        <a:srgbClr val="787878"/>
                      </a:solidFill>
                      <a:prstDash val="solid"/>
                      <a:round/>
                      <a:headEnd type="none" w="med" len="med"/>
                      <a:tailEnd type="none" w="med" len="med"/>
                    </a:lnB>
                    <a:solidFill>
                      <a:srgbClr val="FFFFFF"/>
                    </a:solidFill>
                  </a:tcPr>
                </a:tc>
                <a:tc>
                  <a:txBody>
                    <a:bodyPr/>
                    <a:lstStyle/>
                    <a:p>
                      <a:pPr lvl="0" algn="ctr">
                        <a:lnSpc>
                          <a:spcPct val="91714"/>
                        </a:lnSpc>
                        <a:defRPr/>
                      </a:pPr>
                      <a:r>
                        <a:rPr lang="en-US" sz="3866" b="0" i="0" u="none" strike="noStrike">
                          <a:solidFill>
                            <a:srgbClr val="787878"/>
                          </a:solidFill>
                          <a:latin typeface="NanumSquare Bold"/>
                          <a:ea typeface="NanumSquare Bold"/>
                          <a:cs typeface="NanumSquare Bold"/>
                        </a:rPr>
                        <a:t>0.51</a:t>
                      </a:r>
                      <a:endParaRPr lang="en-US" sz="1100"/>
                    </a:p>
                  </a:txBody>
                  <a:tcPr marL="25400" marR="25400" marT="97831" marB="97831" anchor="ctr">
                    <a:lnL w="12700" cap="flat" cmpd="sng" algn="ctr">
                      <a:solidFill>
                        <a:srgbClr val="787878"/>
                      </a:solidFill>
                      <a:prstDash val="solid"/>
                      <a:round/>
                      <a:headEnd type="none" w="med" len="med"/>
                      <a:tailEnd type="none" w="med" len="med"/>
                    </a:lnL>
                    <a:lnR w="12700" cap="flat" cmpd="sng" algn="ctr">
                      <a:solidFill>
                        <a:srgbClr val="787878"/>
                      </a:solidFill>
                      <a:prstDash val="solid"/>
                      <a:round/>
                      <a:headEnd type="none" w="med" len="med"/>
                      <a:tailEnd type="none" w="med" len="med"/>
                    </a:lnR>
                    <a:lnT w="12700" cap="flat" cmpd="sng" algn="ctr">
                      <a:solidFill>
                        <a:srgbClr val="787878"/>
                      </a:solidFill>
                      <a:prstDash val="solid"/>
                      <a:round/>
                      <a:headEnd type="none" w="med" len="med"/>
                      <a:tailEnd type="none" w="med" len="med"/>
                    </a:lnT>
                    <a:lnB w="12700" cap="flat" cmpd="sng" algn="ctr">
                      <a:solidFill>
                        <a:srgbClr val="787878"/>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1043532">
                <a:tc>
                  <a:txBody>
                    <a:bodyPr/>
                    <a:lstStyle/>
                    <a:p>
                      <a:pPr lvl="0" algn="ctr">
                        <a:lnSpc>
                          <a:spcPct val="91714"/>
                        </a:lnSpc>
                        <a:defRPr/>
                      </a:pPr>
                      <a:r>
                        <a:rPr lang="en-US" sz="3866" b="0" i="0" u="none" strike="noStrike" spc="-200">
                          <a:solidFill>
                            <a:srgbClr val="787878"/>
                          </a:solidFill>
                          <a:latin typeface="NanumSquare Bold"/>
                          <a:ea typeface="NanumSquare Bold"/>
                          <a:cs typeface="NanumSquare Bold"/>
                        </a:rPr>
                        <a:t>Current</a:t>
                      </a:r>
                      <a:endParaRPr lang="en-US" sz="1100"/>
                    </a:p>
                  </a:txBody>
                  <a:tcPr marL="25400" marR="25400" marT="97831" marB="97831" anchor="ctr">
                    <a:lnL w="12700" cap="flat" cmpd="sng" algn="ctr">
                      <a:solidFill>
                        <a:srgbClr val="787878"/>
                      </a:solidFill>
                      <a:prstDash val="solid"/>
                      <a:round/>
                      <a:headEnd type="none" w="med" len="med"/>
                      <a:tailEnd type="none" w="med" len="med"/>
                    </a:lnL>
                    <a:lnR w="12700" cap="flat" cmpd="sng" algn="ctr">
                      <a:solidFill>
                        <a:srgbClr val="787878"/>
                      </a:solidFill>
                      <a:prstDash val="solid"/>
                      <a:round/>
                      <a:headEnd type="none" w="med" len="med"/>
                      <a:tailEnd type="none" w="med" len="med"/>
                    </a:lnR>
                    <a:lnT w="12700" cap="flat" cmpd="sng" algn="ctr">
                      <a:solidFill>
                        <a:srgbClr val="787878"/>
                      </a:solidFill>
                      <a:prstDash val="solid"/>
                      <a:round/>
                      <a:headEnd type="none" w="med" len="med"/>
                      <a:tailEnd type="none" w="med" len="med"/>
                    </a:lnT>
                    <a:lnB w="12700" cap="flat" cmpd="sng" algn="ctr">
                      <a:solidFill>
                        <a:srgbClr val="787878"/>
                      </a:solidFill>
                      <a:prstDash val="solid"/>
                      <a:round/>
                      <a:headEnd type="none" w="med" len="med"/>
                      <a:tailEnd type="none" w="med" len="med"/>
                    </a:lnB>
                    <a:solidFill>
                      <a:srgbClr val="FFFFFF"/>
                    </a:solidFill>
                  </a:tcPr>
                </a:tc>
                <a:tc>
                  <a:txBody>
                    <a:bodyPr/>
                    <a:lstStyle/>
                    <a:p>
                      <a:pPr lvl="0" algn="ctr">
                        <a:lnSpc>
                          <a:spcPct val="91714"/>
                        </a:lnSpc>
                        <a:defRPr/>
                      </a:pPr>
                      <a:r>
                        <a:rPr lang="en-US" sz="3866" b="0" i="0" u="none" strike="noStrike">
                          <a:solidFill>
                            <a:srgbClr val="787878"/>
                          </a:solidFill>
                          <a:latin typeface="NanumSquare Bold"/>
                          <a:ea typeface="NanumSquare Bold"/>
                          <a:cs typeface="NanumSquare Bold"/>
                        </a:rPr>
                        <a:t>0.17</a:t>
                      </a:r>
                      <a:endParaRPr lang="en-US" sz="1100"/>
                    </a:p>
                  </a:txBody>
                  <a:tcPr marL="25400" marR="25400" marT="97831" marB="97831" anchor="ctr">
                    <a:lnL w="12700" cap="flat" cmpd="sng" algn="ctr">
                      <a:solidFill>
                        <a:srgbClr val="787878"/>
                      </a:solidFill>
                      <a:prstDash val="solid"/>
                      <a:round/>
                      <a:headEnd type="none" w="med" len="med"/>
                      <a:tailEnd type="none" w="med" len="med"/>
                    </a:lnL>
                    <a:lnR w="12700" cap="flat" cmpd="sng" algn="ctr">
                      <a:solidFill>
                        <a:srgbClr val="787878"/>
                      </a:solidFill>
                      <a:prstDash val="solid"/>
                      <a:round/>
                      <a:headEnd type="none" w="med" len="med"/>
                      <a:tailEnd type="none" w="med" len="med"/>
                    </a:lnR>
                    <a:lnT w="12700" cap="flat" cmpd="sng" algn="ctr">
                      <a:solidFill>
                        <a:srgbClr val="787878"/>
                      </a:solidFill>
                      <a:prstDash val="solid"/>
                      <a:round/>
                      <a:headEnd type="none" w="med" len="med"/>
                      <a:tailEnd type="none" w="med" len="med"/>
                    </a:lnT>
                    <a:lnB w="12700" cap="flat" cmpd="sng" algn="ctr">
                      <a:solidFill>
                        <a:srgbClr val="787878"/>
                      </a:solidFill>
                      <a:prstDash val="solid"/>
                      <a:round/>
                      <a:headEnd type="none" w="med" len="med"/>
                      <a:tailEnd type="none" w="med" len="med"/>
                    </a:lnB>
                    <a:solidFill>
                      <a:srgbClr val="FFFFFF"/>
                    </a:solidFill>
                  </a:tcPr>
                </a:tc>
                <a:tc>
                  <a:txBody>
                    <a:bodyPr/>
                    <a:lstStyle/>
                    <a:p>
                      <a:pPr lvl="0" algn="ctr">
                        <a:lnSpc>
                          <a:spcPct val="91714"/>
                        </a:lnSpc>
                        <a:defRPr/>
                      </a:pPr>
                      <a:r>
                        <a:rPr lang="en-US" sz="3866" b="0" i="0" u="none" strike="noStrike">
                          <a:solidFill>
                            <a:srgbClr val="787878"/>
                          </a:solidFill>
                          <a:latin typeface="NanumSquare Bold"/>
                          <a:ea typeface="NanumSquare Bold"/>
                          <a:cs typeface="NanumSquare Bold"/>
                        </a:rPr>
                        <a:t>0.67</a:t>
                      </a:r>
                      <a:endParaRPr lang="en-US" sz="1100"/>
                    </a:p>
                  </a:txBody>
                  <a:tcPr marL="25400" marR="25400" marT="97831" marB="97831" anchor="ctr">
                    <a:lnL w="12700" cap="flat" cmpd="sng" algn="ctr">
                      <a:solidFill>
                        <a:srgbClr val="787878"/>
                      </a:solidFill>
                      <a:prstDash val="solid"/>
                      <a:round/>
                      <a:headEnd type="none" w="med" len="med"/>
                      <a:tailEnd type="none" w="med" len="med"/>
                    </a:lnL>
                    <a:lnR w="12700" cap="flat" cmpd="sng" algn="ctr">
                      <a:solidFill>
                        <a:srgbClr val="787878"/>
                      </a:solidFill>
                      <a:prstDash val="solid"/>
                      <a:round/>
                      <a:headEnd type="none" w="med" len="med"/>
                      <a:tailEnd type="none" w="med" len="med"/>
                    </a:lnR>
                    <a:lnT w="12700" cap="flat" cmpd="sng" algn="ctr">
                      <a:solidFill>
                        <a:srgbClr val="787878"/>
                      </a:solidFill>
                      <a:prstDash val="solid"/>
                      <a:round/>
                      <a:headEnd type="none" w="med" len="med"/>
                      <a:tailEnd type="none" w="med" len="med"/>
                    </a:lnT>
                    <a:lnB w="12700" cap="flat" cmpd="sng" algn="ctr">
                      <a:solidFill>
                        <a:srgbClr val="787878"/>
                      </a:solidFill>
                      <a:prstDash val="solid"/>
                      <a:round/>
                      <a:headEnd type="none" w="med" len="med"/>
                      <a:tailEnd type="none" w="med" len="med"/>
                    </a:lnB>
                    <a:solidFill>
                      <a:srgbClr val="FFFFFF"/>
                    </a:solidFill>
                  </a:tcPr>
                </a:tc>
                <a:tc>
                  <a:txBody>
                    <a:bodyPr/>
                    <a:lstStyle/>
                    <a:p>
                      <a:pPr lvl="0" algn="ctr">
                        <a:lnSpc>
                          <a:spcPct val="91714"/>
                        </a:lnSpc>
                        <a:defRPr/>
                      </a:pPr>
                      <a:r>
                        <a:rPr lang="en-US" sz="3866" b="0" i="0" u="none" strike="noStrike">
                          <a:solidFill>
                            <a:srgbClr val="787878"/>
                          </a:solidFill>
                          <a:latin typeface="NanumSquare Bold"/>
                          <a:ea typeface="NanumSquare Bold"/>
                          <a:cs typeface="NanumSquare Bold"/>
                        </a:rPr>
                        <a:t>0.52</a:t>
                      </a:r>
                      <a:endParaRPr lang="en-US" sz="1100"/>
                    </a:p>
                  </a:txBody>
                  <a:tcPr marL="25400" marR="25400" marT="97831" marB="97831" anchor="ctr">
                    <a:lnL w="12700" cap="flat" cmpd="sng" algn="ctr">
                      <a:solidFill>
                        <a:srgbClr val="787878"/>
                      </a:solidFill>
                      <a:prstDash val="solid"/>
                      <a:round/>
                      <a:headEnd type="none" w="med" len="med"/>
                      <a:tailEnd type="none" w="med" len="med"/>
                    </a:lnL>
                    <a:lnR w="12700" cap="flat" cmpd="sng" algn="ctr">
                      <a:solidFill>
                        <a:srgbClr val="787878"/>
                      </a:solidFill>
                      <a:prstDash val="solid"/>
                      <a:round/>
                      <a:headEnd type="none" w="med" len="med"/>
                      <a:tailEnd type="none" w="med" len="med"/>
                    </a:lnR>
                    <a:lnT w="12700" cap="flat" cmpd="sng" algn="ctr">
                      <a:solidFill>
                        <a:srgbClr val="787878"/>
                      </a:solidFill>
                      <a:prstDash val="solid"/>
                      <a:round/>
                      <a:headEnd type="none" w="med" len="med"/>
                      <a:tailEnd type="none" w="med" len="med"/>
                    </a:lnT>
                    <a:lnB w="12700" cap="flat" cmpd="sng" algn="ctr">
                      <a:solidFill>
                        <a:srgbClr val="787878"/>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bl>
          </a:graphicData>
        </a:graphic>
      </p:graphicFrame>
      <p:sp>
        <p:nvSpPr>
          <p:cNvPr id="7" name="TextBox 7"/>
          <p:cNvSpPr txBox="1"/>
          <p:nvPr/>
        </p:nvSpPr>
        <p:spPr>
          <a:xfrm>
            <a:off x="2578100" y="2755900"/>
            <a:ext cx="10782300" cy="952500"/>
          </a:xfrm>
          <a:prstGeom prst="rect">
            <a:avLst/>
          </a:prstGeom>
        </p:spPr>
        <p:txBody>
          <a:bodyPr lIns="0" tIns="0" rIns="0" bIns="0" rtlCol="0" anchor="ctr"/>
          <a:lstStyle/>
          <a:p>
            <a:pPr lvl="0" algn="l">
              <a:lnSpc>
                <a:spcPct val="116199"/>
              </a:lnSpc>
            </a:pPr>
            <a:r>
              <a:rPr lang="en-US" sz="5333" b="0" i="0" u="none" strike="noStrike" spc="-300">
                <a:solidFill>
                  <a:srgbClr val="325ADC"/>
                </a:solidFill>
                <a:latin typeface="NanumSquare ExtraBold"/>
                <a:ea typeface="NanumSquare ExtraBold"/>
                <a:cs typeface="NanumSquare ExtraBold"/>
              </a:rPr>
              <a:t>weight balanced</a:t>
            </a:r>
          </a:p>
        </p:txBody>
      </p:sp>
      <p:pic>
        <p:nvPicPr>
          <p:cNvPr id="8" name="Picture 8"/>
          <p:cNvPicPr>
            <a:picLocks noChangeAspect="1"/>
          </p:cNvPicPr>
          <p:nvPr/>
        </p:nvPicPr>
        <p:blipFill>
          <a:blip r:embed="rId5"/>
          <a:stretch>
            <a:fillRect/>
          </a:stretch>
        </p:blipFill>
        <p:spPr>
          <a:xfrm>
            <a:off x="9817100" y="558800"/>
            <a:ext cx="9131300" cy="913130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stretch>
            <a:fillRect/>
          </a:stretch>
        </p:blipFill>
        <p:spPr>
          <a:xfrm>
            <a:off x="0" y="12700"/>
            <a:ext cx="24460200" cy="368300"/>
          </a:xfrm>
          <a:prstGeom prst="rect">
            <a:avLst/>
          </a:prstGeom>
        </p:spPr>
      </p:pic>
      <p:pic>
        <p:nvPicPr>
          <p:cNvPr id="3" name="Picture 3"/>
          <p:cNvPicPr>
            <a:picLocks noChangeAspect="1"/>
          </p:cNvPicPr>
          <p:nvPr/>
        </p:nvPicPr>
        <p:blipFill>
          <a:blip r:embed="rId4"/>
          <a:stretch>
            <a:fillRect/>
          </a:stretch>
        </p:blipFill>
        <p:spPr>
          <a:xfrm>
            <a:off x="1435100" y="12446000"/>
            <a:ext cx="21513800" cy="25400"/>
          </a:xfrm>
          <a:prstGeom prst="rect">
            <a:avLst/>
          </a:prstGeom>
        </p:spPr>
      </p:pic>
      <p:sp>
        <p:nvSpPr>
          <p:cNvPr id="4" name="TextBox 4"/>
          <p:cNvSpPr txBox="1"/>
          <p:nvPr/>
        </p:nvSpPr>
        <p:spPr>
          <a:xfrm>
            <a:off x="2578100" y="1295400"/>
            <a:ext cx="10782300" cy="952500"/>
          </a:xfrm>
          <a:prstGeom prst="rect">
            <a:avLst/>
          </a:prstGeom>
        </p:spPr>
        <p:txBody>
          <a:bodyPr lIns="0" tIns="0" rIns="0" bIns="0" rtlCol="0" anchor="ctr"/>
          <a:lstStyle/>
          <a:p>
            <a:pPr lvl="0" algn="l">
              <a:lnSpc>
                <a:spcPct val="116199"/>
              </a:lnSpc>
            </a:pPr>
            <a:r>
              <a:rPr lang="en-US" sz="5333" b="0" i="0" u="none" strike="noStrike" spc="-300">
                <a:solidFill>
                  <a:srgbClr val="325ADC"/>
                </a:solidFill>
                <a:latin typeface="NanumSquare ExtraBold"/>
                <a:ea typeface="NanumSquare ExtraBold"/>
                <a:cs typeface="NanumSquare ExtraBold"/>
              </a:rPr>
              <a:t>Why so low performance?</a:t>
            </a:r>
          </a:p>
        </p:txBody>
      </p:sp>
      <p:sp>
        <p:nvSpPr>
          <p:cNvPr id="5" name="TextBox 5"/>
          <p:cNvSpPr txBox="1"/>
          <p:nvPr/>
        </p:nvSpPr>
        <p:spPr>
          <a:xfrm>
            <a:off x="5486400" y="4521200"/>
            <a:ext cx="2286000" cy="596900"/>
          </a:xfrm>
          <a:prstGeom prst="rect">
            <a:avLst/>
          </a:prstGeom>
        </p:spPr>
        <p:txBody>
          <a:bodyPr lIns="0" tIns="0" rIns="0" bIns="0" rtlCol="0" anchor="t"/>
          <a:lstStyle/>
          <a:p>
            <a:pPr lvl="0" algn="ctr">
              <a:lnSpc>
                <a:spcPct val="116199"/>
              </a:lnSpc>
            </a:pPr>
            <a:r>
              <a:rPr lang="en-US" sz="3333" b="0" i="0" u="none" strike="noStrike" spc="-200">
                <a:solidFill>
                  <a:srgbClr val="FFFFFF"/>
                </a:solidFill>
                <a:latin typeface="NanumSquare ExtraBold"/>
                <a:ea typeface="NanumSquare ExtraBold"/>
                <a:cs typeface="NanumSquare ExtraBold"/>
              </a:rPr>
              <a:t>문제 상황</a:t>
            </a:r>
          </a:p>
        </p:txBody>
      </p:sp>
      <p:sp>
        <p:nvSpPr>
          <p:cNvPr id="6" name="TextBox 6"/>
          <p:cNvSpPr txBox="1"/>
          <p:nvPr/>
        </p:nvSpPr>
        <p:spPr>
          <a:xfrm>
            <a:off x="3835400" y="4521200"/>
            <a:ext cx="16687800" cy="5676900"/>
          </a:xfrm>
          <a:prstGeom prst="rect">
            <a:avLst/>
          </a:prstGeom>
        </p:spPr>
        <p:txBody>
          <a:bodyPr lIns="0" tIns="0" rIns="0" bIns="0" rtlCol="0" anchor="t"/>
          <a:lstStyle/>
          <a:p>
            <a:pPr lvl="0" algn="l">
              <a:lnSpc>
                <a:spcPct val="116199"/>
              </a:lnSpc>
            </a:pPr>
            <a:r>
              <a:rPr lang="en-US" sz="6391" b="1" i="0" u="sng" strike="noStrike">
                <a:solidFill>
                  <a:srgbClr val="000000"/>
                </a:solidFill>
                <a:latin typeface="Pretendard Regular"/>
                <a:ea typeface="Pretendard Regular"/>
                <a:cs typeface="Pretendard Regular"/>
              </a:rPr>
              <a:t>Hypothesis 1 : Non-linear relationship exists.</a:t>
            </a:r>
            <a:r>
              <a:rPr lang="en-US" sz="6391" b="0" i="0" u="none" strike="noStrike">
                <a:solidFill>
                  <a:srgbClr val="000000"/>
                </a:solidFill>
                <a:latin typeface="Pretendard Regular"/>
                <a:ea typeface="Pretendard Regular"/>
                <a:cs typeface="Pretendard Regular"/>
              </a:rPr>
              <a:t>
Hypothesis 2 : No relationship exists.
</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stretch>
            <a:fillRect/>
          </a:stretch>
        </p:blipFill>
        <p:spPr>
          <a:xfrm>
            <a:off x="0" y="12700"/>
            <a:ext cx="24460200" cy="368300"/>
          </a:xfrm>
          <a:prstGeom prst="rect">
            <a:avLst/>
          </a:prstGeom>
        </p:spPr>
      </p:pic>
      <p:pic>
        <p:nvPicPr>
          <p:cNvPr id="3" name="Picture 3"/>
          <p:cNvPicPr>
            <a:picLocks noChangeAspect="1"/>
          </p:cNvPicPr>
          <p:nvPr/>
        </p:nvPicPr>
        <p:blipFill>
          <a:blip r:embed="rId4"/>
          <a:stretch>
            <a:fillRect/>
          </a:stretch>
        </p:blipFill>
        <p:spPr>
          <a:xfrm>
            <a:off x="1435100" y="12446000"/>
            <a:ext cx="21513800" cy="25400"/>
          </a:xfrm>
          <a:prstGeom prst="rect">
            <a:avLst/>
          </a:prstGeom>
        </p:spPr>
      </p:pic>
      <p:sp>
        <p:nvSpPr>
          <p:cNvPr id="4" name="TextBox 4"/>
          <p:cNvSpPr txBox="1"/>
          <p:nvPr/>
        </p:nvSpPr>
        <p:spPr>
          <a:xfrm>
            <a:off x="2578100" y="1295400"/>
            <a:ext cx="10782300" cy="952500"/>
          </a:xfrm>
          <a:prstGeom prst="rect">
            <a:avLst/>
          </a:prstGeom>
        </p:spPr>
        <p:txBody>
          <a:bodyPr lIns="0" tIns="0" rIns="0" bIns="0" rtlCol="0" anchor="ctr"/>
          <a:lstStyle/>
          <a:p>
            <a:pPr lvl="0" algn="l">
              <a:lnSpc>
                <a:spcPct val="116199"/>
              </a:lnSpc>
            </a:pPr>
            <a:r>
              <a:rPr lang="en-US" sz="5333" b="0" i="0" u="none" strike="noStrike" spc="-300">
                <a:solidFill>
                  <a:srgbClr val="325ADC"/>
                </a:solidFill>
                <a:latin typeface="NanumSquare ExtraBold"/>
                <a:ea typeface="NanumSquare ExtraBold"/>
                <a:cs typeface="NanumSquare ExtraBold"/>
              </a:rPr>
              <a:t>Verifying Absence of Relationship</a:t>
            </a:r>
          </a:p>
        </p:txBody>
      </p:sp>
      <p:sp>
        <p:nvSpPr>
          <p:cNvPr id="5" name="TextBox 5"/>
          <p:cNvSpPr txBox="1"/>
          <p:nvPr/>
        </p:nvSpPr>
        <p:spPr>
          <a:xfrm>
            <a:off x="5486400" y="4521200"/>
            <a:ext cx="2286000" cy="596900"/>
          </a:xfrm>
          <a:prstGeom prst="rect">
            <a:avLst/>
          </a:prstGeom>
        </p:spPr>
        <p:txBody>
          <a:bodyPr lIns="0" tIns="0" rIns="0" bIns="0" rtlCol="0" anchor="t"/>
          <a:lstStyle/>
          <a:p>
            <a:pPr lvl="0" algn="ctr">
              <a:lnSpc>
                <a:spcPct val="116199"/>
              </a:lnSpc>
            </a:pPr>
            <a:r>
              <a:rPr lang="en-US" sz="3333" b="0" i="0" u="none" strike="noStrike" spc="-200">
                <a:solidFill>
                  <a:srgbClr val="FFFFFF"/>
                </a:solidFill>
                <a:latin typeface="NanumSquare ExtraBold"/>
                <a:ea typeface="NanumSquare ExtraBold"/>
                <a:cs typeface="NanumSquare ExtraBold"/>
              </a:rPr>
              <a:t>문제 상황</a:t>
            </a:r>
          </a:p>
        </p:txBody>
      </p:sp>
      <p:sp>
        <p:nvSpPr>
          <p:cNvPr id="6" name="TextBox 6"/>
          <p:cNvSpPr txBox="1"/>
          <p:nvPr/>
        </p:nvSpPr>
        <p:spPr>
          <a:xfrm>
            <a:off x="1917700" y="2794000"/>
            <a:ext cx="12115800" cy="4648200"/>
          </a:xfrm>
          <a:prstGeom prst="rect">
            <a:avLst/>
          </a:prstGeom>
        </p:spPr>
        <p:txBody>
          <a:bodyPr lIns="0" tIns="0" rIns="0" bIns="0" rtlCol="0" anchor="t"/>
          <a:lstStyle/>
          <a:p>
            <a:pPr lvl="0" algn="l">
              <a:lnSpc>
                <a:spcPct val="116199"/>
              </a:lnSpc>
            </a:pPr>
            <a:r>
              <a:rPr lang="en-US" sz="5233" b="0" i="0" u="none" strike="noStrike">
                <a:solidFill>
                  <a:srgbClr val="000000"/>
                </a:solidFill>
                <a:latin typeface="Pretendard Regular"/>
                <a:ea typeface="Pretendard Regular"/>
                <a:cs typeface="Pretendard Regular"/>
              </a:rPr>
              <a:t>MIC(Maximal Information Coefficient)
Also detects non-linear relationship
</a:t>
            </a:r>
          </a:p>
        </p:txBody>
      </p:sp>
      <p:pic>
        <p:nvPicPr>
          <p:cNvPr id="7" name="Picture 7"/>
          <p:cNvPicPr>
            <a:picLocks noChangeAspect="1"/>
          </p:cNvPicPr>
          <p:nvPr/>
        </p:nvPicPr>
        <p:blipFill>
          <a:blip r:embed="rId5"/>
          <a:stretch>
            <a:fillRect/>
          </a:stretch>
        </p:blipFill>
        <p:spPr>
          <a:xfrm>
            <a:off x="6273800" y="6388100"/>
            <a:ext cx="11849100" cy="542290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stretch>
            <a:fillRect/>
          </a:stretch>
        </p:blipFill>
        <p:spPr>
          <a:xfrm>
            <a:off x="0" y="12700"/>
            <a:ext cx="24460200" cy="368300"/>
          </a:xfrm>
          <a:prstGeom prst="rect">
            <a:avLst/>
          </a:prstGeom>
        </p:spPr>
      </p:pic>
      <p:pic>
        <p:nvPicPr>
          <p:cNvPr id="3" name="Picture 3"/>
          <p:cNvPicPr>
            <a:picLocks noChangeAspect="1"/>
          </p:cNvPicPr>
          <p:nvPr/>
        </p:nvPicPr>
        <p:blipFill>
          <a:blip r:embed="rId4"/>
          <a:stretch>
            <a:fillRect/>
          </a:stretch>
        </p:blipFill>
        <p:spPr>
          <a:xfrm>
            <a:off x="1435100" y="12446000"/>
            <a:ext cx="21513800" cy="25400"/>
          </a:xfrm>
          <a:prstGeom prst="rect">
            <a:avLst/>
          </a:prstGeom>
        </p:spPr>
      </p:pic>
      <p:sp>
        <p:nvSpPr>
          <p:cNvPr id="4" name="TextBox 4"/>
          <p:cNvSpPr txBox="1"/>
          <p:nvPr/>
        </p:nvSpPr>
        <p:spPr>
          <a:xfrm>
            <a:off x="2578100" y="1295400"/>
            <a:ext cx="10782300" cy="952500"/>
          </a:xfrm>
          <a:prstGeom prst="rect">
            <a:avLst/>
          </a:prstGeom>
        </p:spPr>
        <p:txBody>
          <a:bodyPr lIns="0" tIns="0" rIns="0" bIns="0" rtlCol="0" anchor="ctr"/>
          <a:lstStyle/>
          <a:p>
            <a:pPr lvl="0" algn="l">
              <a:lnSpc>
                <a:spcPct val="116199"/>
              </a:lnSpc>
            </a:pPr>
            <a:r>
              <a:rPr lang="en-US" sz="5333" b="0" i="0" u="none" strike="noStrike" spc="-300">
                <a:solidFill>
                  <a:srgbClr val="325ADC"/>
                </a:solidFill>
                <a:latin typeface="NanumSquare ExtraBold"/>
                <a:ea typeface="NanumSquare ExtraBold"/>
                <a:cs typeface="NanumSquare ExtraBold"/>
              </a:rPr>
              <a:t>MIC</a:t>
            </a:r>
          </a:p>
        </p:txBody>
      </p:sp>
      <p:sp>
        <p:nvSpPr>
          <p:cNvPr id="5" name="TextBox 5"/>
          <p:cNvSpPr txBox="1"/>
          <p:nvPr/>
        </p:nvSpPr>
        <p:spPr>
          <a:xfrm>
            <a:off x="5486400" y="4521200"/>
            <a:ext cx="2286000" cy="596900"/>
          </a:xfrm>
          <a:prstGeom prst="rect">
            <a:avLst/>
          </a:prstGeom>
        </p:spPr>
        <p:txBody>
          <a:bodyPr lIns="0" tIns="0" rIns="0" bIns="0" rtlCol="0" anchor="t"/>
          <a:lstStyle/>
          <a:p>
            <a:pPr lvl="0" algn="ctr">
              <a:lnSpc>
                <a:spcPct val="116199"/>
              </a:lnSpc>
            </a:pPr>
            <a:r>
              <a:rPr lang="en-US" sz="3333" b="0" i="0" u="none" strike="noStrike" spc="-200">
                <a:solidFill>
                  <a:srgbClr val="FFFFFF"/>
                </a:solidFill>
                <a:latin typeface="NanumSquare ExtraBold"/>
                <a:ea typeface="NanumSquare ExtraBold"/>
                <a:cs typeface="NanumSquare ExtraBold"/>
              </a:rPr>
              <a:t>문제 상황</a:t>
            </a:r>
          </a:p>
        </p:txBody>
      </p:sp>
      <p:sp>
        <p:nvSpPr>
          <p:cNvPr id="6" name="TextBox 6"/>
          <p:cNvSpPr txBox="1"/>
          <p:nvPr/>
        </p:nvSpPr>
        <p:spPr>
          <a:xfrm>
            <a:off x="1625600" y="2794000"/>
            <a:ext cx="19151600" cy="2794000"/>
          </a:xfrm>
          <a:prstGeom prst="rect">
            <a:avLst/>
          </a:prstGeom>
        </p:spPr>
        <p:txBody>
          <a:bodyPr lIns="0" tIns="0" rIns="0" bIns="0" rtlCol="0" anchor="t"/>
          <a:lstStyle/>
          <a:p>
            <a:pPr lvl="0" algn="l">
              <a:lnSpc>
                <a:spcPct val="116199"/>
              </a:lnSpc>
            </a:pPr>
            <a:r>
              <a:rPr lang="en-US" sz="5233" b="0" i="0" u="none" strike="noStrike">
                <a:solidFill>
                  <a:srgbClr val="000000"/>
                </a:solidFill>
                <a:latin typeface="Pretendard Regular"/>
                <a:ea typeface="Pretendard Regular"/>
                <a:cs typeface="Pretendard Regular"/>
              </a:rPr>
              <a:t>- Iteratively draws grid to find the one explain distribution best</a:t>
            </a:r>
          </a:p>
          <a:p>
            <a:pPr lvl="0" algn="l">
              <a:lnSpc>
                <a:spcPct val="116199"/>
              </a:lnSpc>
            </a:pPr>
            <a:endParaRPr lang="en-US" sz="5233" b="0" i="0" u="none" strike="noStrike">
              <a:solidFill>
                <a:srgbClr val="000000"/>
              </a:solidFill>
              <a:latin typeface="Pretendard Regular"/>
              <a:ea typeface="Pretendard Regular"/>
              <a:cs typeface="Pretendard Regular"/>
            </a:endParaRPr>
          </a:p>
          <a:p>
            <a:pPr lvl="0" algn="l">
              <a:lnSpc>
                <a:spcPct val="116199"/>
              </a:lnSpc>
            </a:pPr>
            <a:r>
              <a:rPr lang="en-US" sz="5233" b="0" i="0" u="none" strike="noStrike">
                <a:solidFill>
                  <a:srgbClr val="000000"/>
                </a:solidFill>
                <a:latin typeface="Pretendard Regular"/>
                <a:ea typeface="Pretendard Regular"/>
                <a:cs typeface="Pretendard Regular"/>
              </a:rPr>
              <a:t>- Calculates how well they're seperated </a:t>
            </a:r>
          </a:p>
        </p:txBody>
      </p:sp>
      <p:pic>
        <p:nvPicPr>
          <p:cNvPr id="7" name="Picture 7"/>
          <p:cNvPicPr>
            <a:picLocks noChangeAspect="1"/>
          </p:cNvPicPr>
          <p:nvPr/>
        </p:nvPicPr>
        <p:blipFill>
          <a:blip r:embed="rId5"/>
          <a:stretch>
            <a:fillRect/>
          </a:stretch>
        </p:blipFill>
        <p:spPr>
          <a:xfrm>
            <a:off x="-25400" y="5880100"/>
            <a:ext cx="12115800" cy="5194300"/>
          </a:xfrm>
          <a:prstGeom prst="rect">
            <a:avLst/>
          </a:prstGeom>
        </p:spPr>
      </p:pic>
      <p:pic>
        <p:nvPicPr>
          <p:cNvPr id="8" name="Picture 8"/>
          <p:cNvPicPr>
            <a:picLocks noChangeAspect="1"/>
          </p:cNvPicPr>
          <p:nvPr/>
        </p:nvPicPr>
        <p:blipFill>
          <a:blip r:embed="rId6"/>
          <a:stretch>
            <a:fillRect/>
          </a:stretch>
        </p:blipFill>
        <p:spPr>
          <a:xfrm>
            <a:off x="12090400" y="5842000"/>
            <a:ext cx="12192000" cy="523240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stretch>
            <a:fillRect/>
          </a:stretch>
        </p:blipFill>
        <p:spPr>
          <a:xfrm>
            <a:off x="0" y="12700"/>
            <a:ext cx="24460200" cy="368300"/>
          </a:xfrm>
          <a:prstGeom prst="rect">
            <a:avLst/>
          </a:prstGeom>
        </p:spPr>
      </p:pic>
      <p:pic>
        <p:nvPicPr>
          <p:cNvPr id="3" name="Picture 3"/>
          <p:cNvPicPr>
            <a:picLocks noChangeAspect="1"/>
          </p:cNvPicPr>
          <p:nvPr/>
        </p:nvPicPr>
        <p:blipFill>
          <a:blip r:embed="rId4"/>
          <a:stretch>
            <a:fillRect/>
          </a:stretch>
        </p:blipFill>
        <p:spPr>
          <a:xfrm>
            <a:off x="1435100" y="12446000"/>
            <a:ext cx="21513800" cy="25400"/>
          </a:xfrm>
          <a:prstGeom prst="rect">
            <a:avLst/>
          </a:prstGeom>
        </p:spPr>
      </p:pic>
      <p:sp>
        <p:nvSpPr>
          <p:cNvPr id="4" name="TextBox 4"/>
          <p:cNvSpPr txBox="1"/>
          <p:nvPr/>
        </p:nvSpPr>
        <p:spPr>
          <a:xfrm>
            <a:off x="2578100" y="1295400"/>
            <a:ext cx="6375400" cy="952500"/>
          </a:xfrm>
          <a:prstGeom prst="rect">
            <a:avLst/>
          </a:prstGeom>
        </p:spPr>
        <p:txBody>
          <a:bodyPr lIns="0" tIns="0" rIns="0" bIns="0" rtlCol="0" anchor="ctr"/>
          <a:lstStyle/>
          <a:p>
            <a:pPr lvl="0" algn="l">
              <a:lnSpc>
                <a:spcPct val="116199"/>
              </a:lnSpc>
            </a:pPr>
            <a:r>
              <a:rPr lang="en-US" sz="5333" b="0" i="0" u="none" strike="noStrike" spc="-300">
                <a:solidFill>
                  <a:srgbClr val="325ADC"/>
                </a:solidFill>
                <a:latin typeface="NanumSquare ExtraBold"/>
                <a:ea typeface="NanumSquare ExtraBold"/>
                <a:cs typeface="NanumSquare ExtraBold"/>
              </a:rPr>
              <a:t>MIC with Depression</a:t>
            </a:r>
          </a:p>
        </p:txBody>
      </p:sp>
      <p:sp>
        <p:nvSpPr>
          <p:cNvPr id="5" name="TextBox 5"/>
          <p:cNvSpPr txBox="1"/>
          <p:nvPr/>
        </p:nvSpPr>
        <p:spPr>
          <a:xfrm>
            <a:off x="2425700" y="10617200"/>
            <a:ext cx="19443700" cy="1562100"/>
          </a:xfrm>
          <a:prstGeom prst="rect">
            <a:avLst/>
          </a:prstGeom>
        </p:spPr>
        <p:txBody>
          <a:bodyPr lIns="0" tIns="0" rIns="0" bIns="0" rtlCol="0" anchor="t"/>
          <a:lstStyle/>
          <a:p>
            <a:pPr lvl="0" algn="l">
              <a:lnSpc>
                <a:spcPct val="124499"/>
              </a:lnSpc>
            </a:pPr>
            <a:r>
              <a:rPr lang="en-US" sz="8786" b="0" i="0" u="none" strike="noStrike">
                <a:solidFill>
                  <a:srgbClr val="595959"/>
                </a:solidFill>
                <a:latin typeface="NanumSquare Bold"/>
                <a:ea typeface="NanumSquare Bold"/>
                <a:cs typeface="NanumSquare Bold"/>
              </a:rPr>
              <a:t>MIC &lt; 0.1    -&gt;     No Relationships!!!!</a:t>
            </a:r>
          </a:p>
        </p:txBody>
      </p:sp>
      <p:graphicFrame>
        <p:nvGraphicFramePr>
          <p:cNvPr id="6" name="Table 6"/>
          <p:cNvGraphicFramePr>
            <a:graphicFrameLocks noGrp="1"/>
          </p:cNvGraphicFramePr>
          <p:nvPr/>
        </p:nvGraphicFramePr>
        <p:xfrm>
          <a:off x="1435100" y="3035300"/>
          <a:ext cx="21510750" cy="7304724"/>
        </p:xfrm>
        <a:graphic>
          <a:graphicData uri="http://schemas.openxmlformats.org/drawingml/2006/table">
            <a:tbl>
              <a:tblPr/>
              <a:tblGrid>
                <a:gridCol w="5313207">
                  <a:extLst>
                    <a:ext uri="{9D8B030D-6E8A-4147-A177-3AD203B41FA5}">
                      <a16:colId xmlns:a16="http://schemas.microsoft.com/office/drawing/2014/main" val="20000"/>
                    </a:ext>
                  </a:extLst>
                </a:gridCol>
                <a:gridCol w="9027293">
                  <a:extLst>
                    <a:ext uri="{9D8B030D-6E8A-4147-A177-3AD203B41FA5}">
                      <a16:colId xmlns:a16="http://schemas.microsoft.com/office/drawing/2014/main" val="20001"/>
                    </a:ext>
                  </a:extLst>
                </a:gridCol>
                <a:gridCol w="7170250">
                  <a:extLst>
                    <a:ext uri="{9D8B030D-6E8A-4147-A177-3AD203B41FA5}">
                      <a16:colId xmlns:a16="http://schemas.microsoft.com/office/drawing/2014/main" val="20002"/>
                    </a:ext>
                  </a:extLst>
                </a:gridCol>
              </a:tblGrid>
              <a:tr h="1043532">
                <a:tc>
                  <a:txBody>
                    <a:bodyPr/>
                    <a:lstStyle/>
                    <a:p>
                      <a:pPr lvl="0" algn="ctr">
                        <a:lnSpc>
                          <a:spcPct val="91714"/>
                        </a:lnSpc>
                        <a:defRPr/>
                      </a:pPr>
                      <a:r>
                        <a:rPr lang="en-US" sz="4266" b="0" i="0" u="none" strike="noStrike" spc="-300">
                          <a:solidFill>
                            <a:srgbClr val="FFFFFF"/>
                          </a:solidFill>
                          <a:latin typeface="NanumSquare ExtraBold"/>
                          <a:ea typeface="NanumSquare ExtraBold"/>
                          <a:cs typeface="NanumSquare ExtraBold"/>
                        </a:rPr>
                        <a:t>0</a:t>
                      </a:r>
                      <a:endParaRPr lang="en-US" sz="1100"/>
                    </a:p>
                  </a:txBody>
                  <a:tcPr marL="25400" marR="25400" marT="105323" marB="105323" anchor="ctr">
                    <a:lnL w="12700" cap="flat" cmpd="sng" algn="ctr">
                      <a:solidFill>
                        <a:srgbClr val="787878"/>
                      </a:solidFill>
                      <a:prstDash val="solid"/>
                      <a:round/>
                      <a:headEnd type="none" w="med" len="med"/>
                      <a:tailEnd type="none" w="med" len="med"/>
                    </a:lnL>
                    <a:lnR w="12700" cap="flat" cmpd="sng" algn="ctr">
                      <a:solidFill>
                        <a:srgbClr val="787878"/>
                      </a:solidFill>
                      <a:prstDash val="solid"/>
                      <a:round/>
                      <a:headEnd type="none" w="med" len="med"/>
                      <a:tailEnd type="none" w="med" len="med"/>
                    </a:lnR>
                    <a:lnT w="12700" cap="flat" cmpd="sng" algn="ctr">
                      <a:solidFill>
                        <a:srgbClr val="787878"/>
                      </a:solidFill>
                      <a:prstDash val="solid"/>
                      <a:round/>
                      <a:headEnd type="none" w="med" len="med"/>
                      <a:tailEnd type="none" w="med" len="med"/>
                    </a:lnT>
                    <a:lnB w="12700" cap="flat" cmpd="sng" algn="ctr">
                      <a:solidFill>
                        <a:srgbClr val="787878"/>
                      </a:solidFill>
                      <a:prstDash val="solid"/>
                      <a:round/>
                      <a:headEnd type="none" w="med" len="med"/>
                      <a:tailEnd type="none" w="med" len="med"/>
                    </a:lnB>
                    <a:solidFill>
                      <a:srgbClr val="325ADC"/>
                    </a:solidFill>
                  </a:tcPr>
                </a:tc>
                <a:tc>
                  <a:txBody>
                    <a:bodyPr/>
                    <a:lstStyle/>
                    <a:p>
                      <a:pPr lvl="0" algn="ctr">
                        <a:lnSpc>
                          <a:spcPct val="91714"/>
                        </a:lnSpc>
                        <a:defRPr/>
                      </a:pPr>
                      <a:r>
                        <a:rPr lang="en-US" sz="4399" b="1" i="0" u="none" strike="noStrike" spc="-300">
                          <a:solidFill>
                            <a:srgbClr val="FFFFFF"/>
                          </a:solidFill>
                          <a:latin typeface="NanumSquare ExtraBold"/>
                          <a:ea typeface="NanumSquare ExtraBold"/>
                          <a:cs typeface="NanumSquare ExtraBold"/>
                        </a:rPr>
                        <a:t>MIC</a:t>
                      </a:r>
                      <a:endParaRPr lang="en-US" sz="1100"/>
                    </a:p>
                  </a:txBody>
                  <a:tcPr marL="25400" marR="25400" marT="107821" marB="107821" anchor="ctr">
                    <a:lnL w="12700" cap="flat" cmpd="sng" algn="ctr">
                      <a:solidFill>
                        <a:srgbClr val="787878"/>
                      </a:solidFill>
                      <a:prstDash val="solid"/>
                      <a:round/>
                      <a:headEnd type="none" w="med" len="med"/>
                      <a:tailEnd type="none" w="med" len="med"/>
                    </a:lnL>
                    <a:lnR w="12700" cap="flat" cmpd="sng" algn="ctr">
                      <a:solidFill>
                        <a:srgbClr val="787878"/>
                      </a:solidFill>
                      <a:prstDash val="solid"/>
                      <a:round/>
                      <a:headEnd type="none" w="med" len="med"/>
                      <a:tailEnd type="none" w="med" len="med"/>
                    </a:lnR>
                    <a:lnT w="12700" cap="flat" cmpd="sng" algn="ctr">
                      <a:solidFill>
                        <a:srgbClr val="787878"/>
                      </a:solidFill>
                      <a:prstDash val="solid"/>
                      <a:round/>
                      <a:headEnd type="none" w="med" len="med"/>
                      <a:tailEnd type="none" w="med" len="med"/>
                    </a:lnT>
                    <a:lnB w="12700" cap="flat" cmpd="sng" algn="ctr">
                      <a:solidFill>
                        <a:srgbClr val="787878"/>
                      </a:solidFill>
                      <a:prstDash val="solid"/>
                      <a:round/>
                      <a:headEnd type="none" w="med" len="med"/>
                      <a:tailEnd type="none" w="med" len="med"/>
                    </a:lnB>
                    <a:solidFill>
                      <a:srgbClr val="325ADC"/>
                    </a:solidFill>
                  </a:tcPr>
                </a:tc>
                <a:tc>
                  <a:txBody>
                    <a:bodyPr/>
                    <a:lstStyle/>
                    <a:p>
                      <a:pPr lvl="0" algn="ctr">
                        <a:lnSpc>
                          <a:spcPct val="91714"/>
                        </a:lnSpc>
                        <a:defRPr/>
                      </a:pPr>
                      <a:r>
                        <a:rPr lang="en-US" sz="4266" b="0" i="0" u="none" strike="noStrike" spc="-300">
                          <a:solidFill>
                            <a:srgbClr val="FFFFFF"/>
                          </a:solidFill>
                          <a:latin typeface="NanumSquare ExtraBold"/>
                          <a:ea typeface="NanumSquare ExtraBold"/>
                          <a:cs typeface="NanumSquare ExtraBold"/>
                        </a:rPr>
                        <a:t>Pearson</a:t>
                      </a:r>
                      <a:endParaRPr lang="en-US" sz="1100"/>
                    </a:p>
                  </a:txBody>
                  <a:tcPr marL="25400" marR="25400" marT="105323" marB="105323" anchor="ctr">
                    <a:lnL w="12700" cap="flat" cmpd="sng" algn="ctr">
                      <a:solidFill>
                        <a:srgbClr val="787878"/>
                      </a:solidFill>
                      <a:prstDash val="solid"/>
                      <a:round/>
                      <a:headEnd type="none" w="med" len="med"/>
                      <a:tailEnd type="none" w="med" len="med"/>
                    </a:lnL>
                    <a:lnR w="12700" cap="flat" cmpd="sng" algn="ctr">
                      <a:solidFill>
                        <a:srgbClr val="787878"/>
                      </a:solidFill>
                      <a:prstDash val="solid"/>
                      <a:round/>
                      <a:headEnd type="none" w="med" len="med"/>
                      <a:tailEnd type="none" w="med" len="med"/>
                    </a:lnR>
                    <a:lnT w="12700" cap="flat" cmpd="sng" algn="ctr">
                      <a:solidFill>
                        <a:srgbClr val="787878"/>
                      </a:solidFill>
                      <a:prstDash val="solid"/>
                      <a:round/>
                      <a:headEnd type="none" w="med" len="med"/>
                      <a:tailEnd type="none" w="med" len="med"/>
                    </a:lnT>
                    <a:lnB w="12700" cap="flat" cmpd="sng" algn="ctr">
                      <a:solidFill>
                        <a:srgbClr val="787878"/>
                      </a:solidFill>
                      <a:prstDash val="solid"/>
                      <a:round/>
                      <a:headEnd type="none" w="med" len="med"/>
                      <a:tailEnd type="none" w="med" len="med"/>
                    </a:lnB>
                    <a:solidFill>
                      <a:srgbClr val="325ADC"/>
                    </a:solidFill>
                  </a:tcPr>
                </a:tc>
                <a:extLst>
                  <a:ext uri="{0D108BD9-81ED-4DB2-BD59-A6C34878D82A}">
                    <a16:rowId xmlns:a16="http://schemas.microsoft.com/office/drawing/2014/main" val="10000"/>
                  </a:ext>
                </a:extLst>
              </a:tr>
              <a:tr h="1043532">
                <a:tc>
                  <a:txBody>
                    <a:bodyPr/>
                    <a:lstStyle/>
                    <a:p>
                      <a:pPr lvl="0" algn="ctr">
                        <a:lnSpc>
                          <a:spcPct val="91714"/>
                        </a:lnSpc>
                        <a:defRPr/>
                      </a:pPr>
                      <a:r>
                        <a:rPr lang="en-US" sz="3999" b="0" i="0" u="none" strike="noStrike" spc="-200">
                          <a:solidFill>
                            <a:srgbClr val="787878"/>
                          </a:solidFill>
                          <a:latin typeface="NanumSquare Bold"/>
                          <a:ea typeface="NanumSquare Bold"/>
                          <a:cs typeface="NanumSquare Bold"/>
                        </a:rPr>
                        <a:t>CGPA</a:t>
                      </a:r>
                      <a:endParaRPr lang="en-US" sz="1100"/>
                    </a:p>
                  </a:txBody>
                  <a:tcPr marL="25400" marR="25400" marT="100329" marB="100329" anchor="ctr">
                    <a:lnL w="12700" cap="flat" cmpd="sng" algn="ctr">
                      <a:solidFill>
                        <a:srgbClr val="787878"/>
                      </a:solidFill>
                      <a:prstDash val="solid"/>
                      <a:round/>
                      <a:headEnd type="none" w="med" len="med"/>
                      <a:tailEnd type="none" w="med" len="med"/>
                    </a:lnL>
                    <a:lnR w="12700" cap="flat" cmpd="sng" algn="ctr">
                      <a:solidFill>
                        <a:srgbClr val="787878"/>
                      </a:solidFill>
                      <a:prstDash val="solid"/>
                      <a:round/>
                      <a:headEnd type="none" w="med" len="med"/>
                      <a:tailEnd type="none" w="med" len="med"/>
                    </a:lnR>
                    <a:lnT w="12700" cap="flat" cmpd="sng" algn="ctr">
                      <a:solidFill>
                        <a:srgbClr val="787878"/>
                      </a:solidFill>
                      <a:prstDash val="solid"/>
                      <a:round/>
                      <a:headEnd type="none" w="med" len="med"/>
                      <a:tailEnd type="none" w="med" len="med"/>
                    </a:lnT>
                    <a:lnB w="12700" cap="flat" cmpd="sng" algn="ctr">
                      <a:solidFill>
                        <a:srgbClr val="787878"/>
                      </a:solidFill>
                      <a:prstDash val="solid"/>
                      <a:round/>
                      <a:headEnd type="none" w="med" len="med"/>
                      <a:tailEnd type="none" w="med" len="med"/>
                    </a:lnB>
                    <a:solidFill>
                      <a:srgbClr val="FFFFFF"/>
                    </a:solidFill>
                  </a:tcPr>
                </a:tc>
                <a:tc>
                  <a:txBody>
                    <a:bodyPr/>
                    <a:lstStyle/>
                    <a:p>
                      <a:pPr lvl="0" algn="ctr">
                        <a:lnSpc>
                          <a:spcPct val="91714"/>
                        </a:lnSpc>
                        <a:defRPr/>
                      </a:pPr>
                      <a:r>
                        <a:rPr lang="en-US" sz="4133" b="0" i="0" u="none" strike="noStrike">
                          <a:solidFill>
                            <a:srgbClr val="000000"/>
                          </a:solidFill>
                          <a:latin typeface="NanumSquare Bold"/>
                          <a:ea typeface="NanumSquare Bold"/>
                          <a:cs typeface="NanumSquare Bold"/>
                        </a:rPr>
                        <a:t> 0.036</a:t>
                      </a:r>
                      <a:endParaRPr lang="en-US" sz="1100"/>
                    </a:p>
                  </a:txBody>
                  <a:tcPr marL="25400" marR="25400" marT="102827" marB="102827" anchor="ctr">
                    <a:lnL w="12700" cap="flat" cmpd="sng" algn="ctr">
                      <a:solidFill>
                        <a:srgbClr val="787878"/>
                      </a:solidFill>
                      <a:prstDash val="solid"/>
                      <a:round/>
                      <a:headEnd type="none" w="med" len="med"/>
                      <a:tailEnd type="none" w="med" len="med"/>
                    </a:lnL>
                    <a:lnR w="12700" cap="flat" cmpd="sng" algn="ctr">
                      <a:solidFill>
                        <a:srgbClr val="787878"/>
                      </a:solidFill>
                      <a:prstDash val="solid"/>
                      <a:round/>
                      <a:headEnd type="none" w="med" len="med"/>
                      <a:tailEnd type="none" w="med" len="med"/>
                    </a:lnR>
                    <a:lnT w="12700" cap="flat" cmpd="sng" algn="ctr">
                      <a:solidFill>
                        <a:srgbClr val="787878"/>
                      </a:solidFill>
                      <a:prstDash val="solid"/>
                      <a:round/>
                      <a:headEnd type="none" w="med" len="med"/>
                      <a:tailEnd type="none" w="med" len="med"/>
                    </a:lnT>
                    <a:lnB w="12700" cap="flat" cmpd="sng" algn="ctr">
                      <a:solidFill>
                        <a:srgbClr val="787878"/>
                      </a:solidFill>
                      <a:prstDash val="solid"/>
                      <a:round/>
                      <a:headEnd type="none" w="med" len="med"/>
                      <a:tailEnd type="none" w="med" len="med"/>
                    </a:lnB>
                    <a:solidFill>
                      <a:srgbClr val="B8E5E0"/>
                    </a:solidFill>
                  </a:tcPr>
                </a:tc>
                <a:tc>
                  <a:txBody>
                    <a:bodyPr/>
                    <a:lstStyle/>
                    <a:p>
                      <a:pPr lvl="0" algn="ctr">
                        <a:lnSpc>
                          <a:spcPct val="91714"/>
                        </a:lnSpc>
                        <a:defRPr/>
                      </a:pPr>
                      <a:r>
                        <a:rPr lang="en-US" sz="3999" b="0" i="0" u="none" strike="noStrike">
                          <a:solidFill>
                            <a:srgbClr val="787878"/>
                          </a:solidFill>
                          <a:latin typeface="NanumSquare Bold"/>
                          <a:ea typeface="NanumSquare Bold"/>
                          <a:cs typeface="NanumSquare Bold"/>
                        </a:rPr>
                        <a:t>-0.181</a:t>
                      </a:r>
                      <a:endParaRPr lang="en-US" sz="1100"/>
                    </a:p>
                  </a:txBody>
                  <a:tcPr marL="25400" marR="25400" marT="100329" marB="100329" anchor="ctr">
                    <a:lnL w="12700" cap="flat" cmpd="sng" algn="ctr">
                      <a:solidFill>
                        <a:srgbClr val="787878"/>
                      </a:solidFill>
                      <a:prstDash val="solid"/>
                      <a:round/>
                      <a:headEnd type="none" w="med" len="med"/>
                      <a:tailEnd type="none" w="med" len="med"/>
                    </a:lnL>
                    <a:lnR w="12700" cap="flat" cmpd="sng" algn="ctr">
                      <a:solidFill>
                        <a:srgbClr val="787878"/>
                      </a:solidFill>
                      <a:prstDash val="solid"/>
                      <a:round/>
                      <a:headEnd type="none" w="med" len="med"/>
                      <a:tailEnd type="none" w="med" len="med"/>
                    </a:lnR>
                    <a:lnT w="12700" cap="flat" cmpd="sng" algn="ctr">
                      <a:solidFill>
                        <a:srgbClr val="787878"/>
                      </a:solidFill>
                      <a:prstDash val="solid"/>
                      <a:round/>
                      <a:headEnd type="none" w="med" len="med"/>
                      <a:tailEnd type="none" w="med" len="med"/>
                    </a:lnT>
                    <a:lnB w="12700" cap="flat" cmpd="sng" algn="ctr">
                      <a:solidFill>
                        <a:srgbClr val="787878"/>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1043532">
                <a:tc>
                  <a:txBody>
                    <a:bodyPr/>
                    <a:lstStyle/>
                    <a:p>
                      <a:pPr lvl="0" algn="ctr">
                        <a:lnSpc>
                          <a:spcPct val="91714"/>
                        </a:lnSpc>
                        <a:defRPr/>
                      </a:pPr>
                      <a:r>
                        <a:rPr lang="en-US" sz="3999" b="0" i="0" u="none" strike="noStrike" spc="-200">
                          <a:solidFill>
                            <a:srgbClr val="787878"/>
                          </a:solidFill>
                          <a:latin typeface="NanumSquare Bold"/>
                          <a:ea typeface="NanumSquare Bold"/>
                          <a:cs typeface="NanumSquare Bold"/>
                        </a:rPr>
                        <a:t>Sleep Duration</a:t>
                      </a:r>
                      <a:endParaRPr lang="en-US" sz="1100"/>
                    </a:p>
                  </a:txBody>
                  <a:tcPr marL="25400" marR="25400" marT="100329" marB="100329" anchor="ctr">
                    <a:lnL w="12700" cap="flat" cmpd="sng" algn="ctr">
                      <a:solidFill>
                        <a:srgbClr val="787878"/>
                      </a:solidFill>
                      <a:prstDash val="solid"/>
                      <a:round/>
                      <a:headEnd type="none" w="med" len="med"/>
                      <a:tailEnd type="none" w="med" len="med"/>
                    </a:lnL>
                    <a:lnR w="12700" cap="flat" cmpd="sng" algn="ctr">
                      <a:solidFill>
                        <a:srgbClr val="787878"/>
                      </a:solidFill>
                      <a:prstDash val="solid"/>
                      <a:round/>
                      <a:headEnd type="none" w="med" len="med"/>
                      <a:tailEnd type="none" w="med" len="med"/>
                    </a:lnR>
                    <a:lnT w="12700" cap="flat" cmpd="sng" algn="ctr">
                      <a:solidFill>
                        <a:srgbClr val="787878"/>
                      </a:solidFill>
                      <a:prstDash val="solid"/>
                      <a:round/>
                      <a:headEnd type="none" w="med" len="med"/>
                      <a:tailEnd type="none" w="med" len="med"/>
                    </a:lnT>
                    <a:lnB w="12700" cap="flat" cmpd="sng" algn="ctr">
                      <a:solidFill>
                        <a:srgbClr val="787878"/>
                      </a:solidFill>
                      <a:prstDash val="solid"/>
                      <a:round/>
                      <a:headEnd type="none" w="med" len="med"/>
                      <a:tailEnd type="none" w="med" len="med"/>
                    </a:lnB>
                    <a:solidFill>
                      <a:srgbClr val="FFFFFF"/>
                    </a:solidFill>
                  </a:tcPr>
                </a:tc>
                <a:tc>
                  <a:txBody>
                    <a:bodyPr/>
                    <a:lstStyle/>
                    <a:p>
                      <a:pPr lvl="0" algn="ctr">
                        <a:lnSpc>
                          <a:spcPct val="91714"/>
                        </a:lnSpc>
                        <a:defRPr/>
                      </a:pPr>
                      <a:r>
                        <a:rPr lang="en-US" sz="4133" b="0" i="0" u="none" strike="noStrike">
                          <a:solidFill>
                            <a:srgbClr val="000000"/>
                          </a:solidFill>
                          <a:latin typeface="NanumSquare Bold"/>
                          <a:ea typeface="NanumSquare Bold"/>
                          <a:cs typeface="NanumSquare Bold"/>
                        </a:rPr>
                        <a:t>0.007</a:t>
                      </a:r>
                      <a:endParaRPr lang="en-US" sz="1100"/>
                    </a:p>
                  </a:txBody>
                  <a:tcPr marL="25400" marR="25400" marT="102827" marB="102827" anchor="ctr">
                    <a:lnL w="12700" cap="flat" cmpd="sng" algn="ctr">
                      <a:solidFill>
                        <a:srgbClr val="787878"/>
                      </a:solidFill>
                      <a:prstDash val="solid"/>
                      <a:round/>
                      <a:headEnd type="none" w="med" len="med"/>
                      <a:tailEnd type="none" w="med" len="med"/>
                    </a:lnL>
                    <a:lnR w="12700" cap="flat" cmpd="sng" algn="ctr">
                      <a:solidFill>
                        <a:srgbClr val="787878"/>
                      </a:solidFill>
                      <a:prstDash val="solid"/>
                      <a:round/>
                      <a:headEnd type="none" w="med" len="med"/>
                      <a:tailEnd type="none" w="med" len="med"/>
                    </a:lnR>
                    <a:lnT w="12700" cap="flat" cmpd="sng" algn="ctr">
                      <a:solidFill>
                        <a:srgbClr val="787878"/>
                      </a:solidFill>
                      <a:prstDash val="solid"/>
                      <a:round/>
                      <a:headEnd type="none" w="med" len="med"/>
                      <a:tailEnd type="none" w="med" len="med"/>
                    </a:lnT>
                    <a:lnB w="12700" cap="flat" cmpd="sng" algn="ctr">
                      <a:solidFill>
                        <a:srgbClr val="787878"/>
                      </a:solidFill>
                      <a:prstDash val="solid"/>
                      <a:round/>
                      <a:headEnd type="none" w="med" len="med"/>
                      <a:tailEnd type="none" w="med" len="med"/>
                    </a:lnB>
                    <a:solidFill>
                      <a:srgbClr val="B8E5E0"/>
                    </a:solidFill>
                  </a:tcPr>
                </a:tc>
                <a:tc>
                  <a:txBody>
                    <a:bodyPr/>
                    <a:lstStyle/>
                    <a:p>
                      <a:pPr lvl="0" algn="ctr">
                        <a:lnSpc>
                          <a:spcPct val="91714"/>
                        </a:lnSpc>
                        <a:defRPr/>
                      </a:pPr>
                      <a:r>
                        <a:rPr lang="en-US" sz="3999" b="0" i="0" u="none" strike="noStrike">
                          <a:solidFill>
                            <a:srgbClr val="787878"/>
                          </a:solidFill>
                          <a:latin typeface="NanumSquare Bold"/>
                          <a:ea typeface="NanumSquare Bold"/>
                          <a:cs typeface="NanumSquare Bold"/>
                        </a:rPr>
                        <a:t>-0.060</a:t>
                      </a:r>
                      <a:endParaRPr lang="en-US" sz="1100"/>
                    </a:p>
                  </a:txBody>
                  <a:tcPr marL="25400" marR="25400" marT="100329" marB="100329" anchor="ctr">
                    <a:lnL w="12700" cap="flat" cmpd="sng" algn="ctr">
                      <a:solidFill>
                        <a:srgbClr val="787878"/>
                      </a:solidFill>
                      <a:prstDash val="solid"/>
                      <a:round/>
                      <a:headEnd type="none" w="med" len="med"/>
                      <a:tailEnd type="none" w="med" len="med"/>
                    </a:lnL>
                    <a:lnR w="12700" cap="flat" cmpd="sng" algn="ctr">
                      <a:solidFill>
                        <a:srgbClr val="787878"/>
                      </a:solidFill>
                      <a:prstDash val="solid"/>
                      <a:round/>
                      <a:headEnd type="none" w="med" len="med"/>
                      <a:tailEnd type="none" w="med" len="med"/>
                    </a:lnR>
                    <a:lnT w="12700" cap="flat" cmpd="sng" algn="ctr">
                      <a:solidFill>
                        <a:srgbClr val="787878"/>
                      </a:solidFill>
                      <a:prstDash val="solid"/>
                      <a:round/>
                      <a:headEnd type="none" w="med" len="med"/>
                      <a:tailEnd type="none" w="med" len="med"/>
                    </a:lnT>
                    <a:lnB w="12700" cap="flat" cmpd="sng" algn="ctr">
                      <a:solidFill>
                        <a:srgbClr val="787878"/>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1043532">
                <a:tc>
                  <a:txBody>
                    <a:bodyPr/>
                    <a:lstStyle/>
                    <a:p>
                      <a:pPr lvl="0" algn="ctr">
                        <a:lnSpc>
                          <a:spcPct val="91714"/>
                        </a:lnSpc>
                        <a:defRPr/>
                      </a:pPr>
                      <a:r>
                        <a:rPr lang="en-US" sz="3999" b="0" i="0" u="none" strike="noStrike" spc="-200">
                          <a:solidFill>
                            <a:srgbClr val="787878"/>
                          </a:solidFill>
                          <a:latin typeface="NanumSquare Bold"/>
                          <a:ea typeface="NanumSquare Bold"/>
                          <a:cs typeface="NanumSquare Bold"/>
                        </a:rPr>
                        <a:t>Study Hours</a:t>
                      </a:r>
                      <a:endParaRPr lang="en-US" sz="1100"/>
                    </a:p>
                  </a:txBody>
                  <a:tcPr marL="25400" marR="25400" marT="100329" marB="100329" anchor="ctr">
                    <a:lnL w="12700" cap="flat" cmpd="sng" algn="ctr">
                      <a:solidFill>
                        <a:srgbClr val="787878"/>
                      </a:solidFill>
                      <a:prstDash val="solid"/>
                      <a:round/>
                      <a:headEnd type="none" w="med" len="med"/>
                      <a:tailEnd type="none" w="med" len="med"/>
                    </a:lnL>
                    <a:lnR w="12700" cap="flat" cmpd="sng" algn="ctr">
                      <a:solidFill>
                        <a:srgbClr val="787878"/>
                      </a:solidFill>
                      <a:prstDash val="solid"/>
                      <a:round/>
                      <a:headEnd type="none" w="med" len="med"/>
                      <a:tailEnd type="none" w="med" len="med"/>
                    </a:lnR>
                    <a:lnT w="12700" cap="flat" cmpd="sng" algn="ctr">
                      <a:solidFill>
                        <a:srgbClr val="787878"/>
                      </a:solidFill>
                      <a:prstDash val="solid"/>
                      <a:round/>
                      <a:headEnd type="none" w="med" len="med"/>
                      <a:tailEnd type="none" w="med" len="med"/>
                    </a:lnT>
                    <a:lnB w="12700" cap="flat" cmpd="sng" algn="ctr">
                      <a:solidFill>
                        <a:srgbClr val="787878"/>
                      </a:solidFill>
                      <a:prstDash val="solid"/>
                      <a:round/>
                      <a:headEnd type="none" w="med" len="med"/>
                      <a:tailEnd type="none" w="med" len="med"/>
                    </a:lnB>
                    <a:solidFill>
                      <a:srgbClr val="FFFFFF"/>
                    </a:solidFill>
                  </a:tcPr>
                </a:tc>
                <a:tc>
                  <a:txBody>
                    <a:bodyPr/>
                    <a:lstStyle/>
                    <a:p>
                      <a:pPr lvl="0" algn="ctr">
                        <a:lnSpc>
                          <a:spcPct val="91714"/>
                        </a:lnSpc>
                        <a:defRPr/>
                      </a:pPr>
                      <a:r>
                        <a:rPr lang="en-US" sz="4133" b="0" i="0" u="none" strike="noStrike">
                          <a:solidFill>
                            <a:srgbClr val="000000"/>
                          </a:solidFill>
                          <a:latin typeface="NanumSquare Bold"/>
                          <a:ea typeface="NanumSquare Bold"/>
                          <a:cs typeface="NanumSquare Bold"/>
                        </a:rPr>
                        <a:t> 0.001</a:t>
                      </a:r>
                      <a:endParaRPr lang="en-US" sz="1100"/>
                    </a:p>
                  </a:txBody>
                  <a:tcPr marL="25400" marR="25400" marT="102827" marB="102827" anchor="ctr">
                    <a:lnL w="12700" cap="flat" cmpd="sng" algn="ctr">
                      <a:solidFill>
                        <a:srgbClr val="787878"/>
                      </a:solidFill>
                      <a:prstDash val="solid"/>
                      <a:round/>
                      <a:headEnd type="none" w="med" len="med"/>
                      <a:tailEnd type="none" w="med" len="med"/>
                    </a:lnL>
                    <a:lnR w="12700" cap="flat" cmpd="sng" algn="ctr">
                      <a:solidFill>
                        <a:srgbClr val="787878"/>
                      </a:solidFill>
                      <a:prstDash val="solid"/>
                      <a:round/>
                      <a:headEnd type="none" w="med" len="med"/>
                      <a:tailEnd type="none" w="med" len="med"/>
                    </a:lnR>
                    <a:lnT w="12700" cap="flat" cmpd="sng" algn="ctr">
                      <a:solidFill>
                        <a:srgbClr val="787878"/>
                      </a:solidFill>
                      <a:prstDash val="solid"/>
                      <a:round/>
                      <a:headEnd type="none" w="med" len="med"/>
                      <a:tailEnd type="none" w="med" len="med"/>
                    </a:lnT>
                    <a:lnB w="12700" cap="flat" cmpd="sng" algn="ctr">
                      <a:solidFill>
                        <a:srgbClr val="787878"/>
                      </a:solidFill>
                      <a:prstDash val="solid"/>
                      <a:round/>
                      <a:headEnd type="none" w="med" len="med"/>
                      <a:tailEnd type="none" w="med" len="med"/>
                    </a:lnB>
                    <a:solidFill>
                      <a:srgbClr val="B8E5E0"/>
                    </a:solidFill>
                  </a:tcPr>
                </a:tc>
                <a:tc>
                  <a:txBody>
                    <a:bodyPr/>
                    <a:lstStyle/>
                    <a:p>
                      <a:pPr lvl="0" algn="ctr">
                        <a:lnSpc>
                          <a:spcPct val="91714"/>
                        </a:lnSpc>
                        <a:defRPr/>
                      </a:pPr>
                      <a:r>
                        <a:rPr lang="en-US" sz="3999" b="0" i="0" u="none" strike="noStrike">
                          <a:solidFill>
                            <a:srgbClr val="787878"/>
                          </a:solidFill>
                          <a:latin typeface="NanumSquare Bold"/>
                          <a:ea typeface="NanumSquare Bold"/>
                          <a:cs typeface="NanumSquare Bold"/>
                        </a:rPr>
                        <a:t>-0.015</a:t>
                      </a:r>
                      <a:endParaRPr lang="en-US" sz="1100"/>
                    </a:p>
                  </a:txBody>
                  <a:tcPr marL="25400" marR="25400" marT="100329" marB="100329" anchor="ctr">
                    <a:lnL w="12700" cap="flat" cmpd="sng" algn="ctr">
                      <a:solidFill>
                        <a:srgbClr val="787878"/>
                      </a:solidFill>
                      <a:prstDash val="solid"/>
                      <a:round/>
                      <a:headEnd type="none" w="med" len="med"/>
                      <a:tailEnd type="none" w="med" len="med"/>
                    </a:lnL>
                    <a:lnR w="12700" cap="flat" cmpd="sng" algn="ctr">
                      <a:solidFill>
                        <a:srgbClr val="787878"/>
                      </a:solidFill>
                      <a:prstDash val="solid"/>
                      <a:round/>
                      <a:headEnd type="none" w="med" len="med"/>
                      <a:tailEnd type="none" w="med" len="med"/>
                    </a:lnR>
                    <a:lnT w="12700" cap="flat" cmpd="sng" algn="ctr">
                      <a:solidFill>
                        <a:srgbClr val="787878"/>
                      </a:solidFill>
                      <a:prstDash val="solid"/>
                      <a:round/>
                      <a:headEnd type="none" w="med" len="med"/>
                      <a:tailEnd type="none" w="med" len="med"/>
                    </a:lnT>
                    <a:lnB w="12700" cap="flat" cmpd="sng" algn="ctr">
                      <a:solidFill>
                        <a:srgbClr val="787878"/>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1043532">
                <a:tc>
                  <a:txBody>
                    <a:bodyPr/>
                    <a:lstStyle/>
                    <a:p>
                      <a:pPr lvl="0" algn="ctr">
                        <a:lnSpc>
                          <a:spcPct val="91714"/>
                        </a:lnSpc>
                        <a:defRPr/>
                      </a:pPr>
                      <a:r>
                        <a:rPr lang="en-US" sz="3999" b="0" i="0" u="none" strike="noStrike" spc="-200">
                          <a:solidFill>
                            <a:srgbClr val="787878"/>
                          </a:solidFill>
                          <a:latin typeface="NanumSquare Bold"/>
                          <a:ea typeface="NanumSquare Bold"/>
                          <a:cs typeface="NanumSquare Bold"/>
                        </a:rPr>
                        <a:t>Physical Activity</a:t>
                      </a:r>
                      <a:endParaRPr lang="en-US" sz="1100"/>
                    </a:p>
                  </a:txBody>
                  <a:tcPr marL="25400" marR="25400" marT="100329" marB="100329" anchor="ctr">
                    <a:lnL w="12700" cap="flat" cmpd="sng" algn="ctr">
                      <a:solidFill>
                        <a:srgbClr val="787878"/>
                      </a:solidFill>
                      <a:prstDash val="solid"/>
                      <a:round/>
                      <a:headEnd type="none" w="med" len="med"/>
                      <a:tailEnd type="none" w="med" len="med"/>
                    </a:lnL>
                    <a:lnR w="12700" cap="flat" cmpd="sng" algn="ctr">
                      <a:solidFill>
                        <a:srgbClr val="787878"/>
                      </a:solidFill>
                      <a:prstDash val="solid"/>
                      <a:round/>
                      <a:headEnd type="none" w="med" len="med"/>
                      <a:tailEnd type="none" w="med" len="med"/>
                    </a:lnR>
                    <a:lnT w="12700" cap="flat" cmpd="sng" algn="ctr">
                      <a:solidFill>
                        <a:srgbClr val="787878"/>
                      </a:solidFill>
                      <a:prstDash val="solid"/>
                      <a:round/>
                      <a:headEnd type="none" w="med" len="med"/>
                      <a:tailEnd type="none" w="med" len="med"/>
                    </a:lnT>
                    <a:lnB w="12700" cap="flat" cmpd="sng" algn="ctr">
                      <a:solidFill>
                        <a:srgbClr val="787878"/>
                      </a:solidFill>
                      <a:prstDash val="solid"/>
                      <a:round/>
                      <a:headEnd type="none" w="med" len="med"/>
                      <a:tailEnd type="none" w="med" len="med"/>
                    </a:lnB>
                    <a:solidFill>
                      <a:srgbClr val="FFFFFF"/>
                    </a:solidFill>
                  </a:tcPr>
                </a:tc>
                <a:tc>
                  <a:txBody>
                    <a:bodyPr/>
                    <a:lstStyle/>
                    <a:p>
                      <a:pPr lvl="0" algn="ctr">
                        <a:lnSpc>
                          <a:spcPct val="91714"/>
                        </a:lnSpc>
                        <a:defRPr/>
                      </a:pPr>
                      <a:r>
                        <a:rPr lang="en-US" sz="4133" b="0" i="0" u="none" strike="noStrike">
                          <a:solidFill>
                            <a:srgbClr val="000000"/>
                          </a:solidFill>
                          <a:latin typeface="NanumSquare Bold"/>
                          <a:ea typeface="NanumSquare Bold"/>
                          <a:cs typeface="NanumSquare Bold"/>
                        </a:rPr>
                        <a:t> 0.001</a:t>
                      </a:r>
                      <a:endParaRPr lang="en-US" sz="1100"/>
                    </a:p>
                  </a:txBody>
                  <a:tcPr marL="25400" marR="25400" marT="102827" marB="102827" anchor="ctr">
                    <a:lnL w="12700" cap="flat" cmpd="sng" algn="ctr">
                      <a:solidFill>
                        <a:srgbClr val="787878"/>
                      </a:solidFill>
                      <a:prstDash val="solid"/>
                      <a:round/>
                      <a:headEnd type="none" w="med" len="med"/>
                      <a:tailEnd type="none" w="med" len="med"/>
                    </a:lnL>
                    <a:lnR w="12700" cap="flat" cmpd="sng" algn="ctr">
                      <a:solidFill>
                        <a:srgbClr val="787878"/>
                      </a:solidFill>
                      <a:prstDash val="solid"/>
                      <a:round/>
                      <a:headEnd type="none" w="med" len="med"/>
                      <a:tailEnd type="none" w="med" len="med"/>
                    </a:lnR>
                    <a:lnT w="12700" cap="flat" cmpd="sng" algn="ctr">
                      <a:solidFill>
                        <a:srgbClr val="787878"/>
                      </a:solidFill>
                      <a:prstDash val="solid"/>
                      <a:round/>
                      <a:headEnd type="none" w="med" len="med"/>
                      <a:tailEnd type="none" w="med" len="med"/>
                    </a:lnT>
                    <a:lnB w="12700" cap="flat" cmpd="sng" algn="ctr">
                      <a:solidFill>
                        <a:srgbClr val="787878"/>
                      </a:solidFill>
                      <a:prstDash val="solid"/>
                      <a:round/>
                      <a:headEnd type="none" w="med" len="med"/>
                      <a:tailEnd type="none" w="med" len="med"/>
                    </a:lnB>
                    <a:solidFill>
                      <a:srgbClr val="B8E5E0"/>
                    </a:solidFill>
                  </a:tcPr>
                </a:tc>
                <a:tc>
                  <a:txBody>
                    <a:bodyPr/>
                    <a:lstStyle/>
                    <a:p>
                      <a:pPr lvl="0" algn="ctr">
                        <a:lnSpc>
                          <a:spcPct val="91714"/>
                        </a:lnSpc>
                        <a:defRPr/>
                      </a:pPr>
                      <a:r>
                        <a:rPr lang="en-US" sz="3999" b="0" i="0" u="none" strike="noStrike">
                          <a:solidFill>
                            <a:srgbClr val="787878"/>
                          </a:solidFill>
                          <a:latin typeface="NanumSquare Bold"/>
                          <a:ea typeface="NanumSquare Bold"/>
                          <a:cs typeface="NanumSquare Bold"/>
                        </a:rPr>
                        <a:t>-0.015</a:t>
                      </a:r>
                      <a:endParaRPr lang="en-US" sz="1100"/>
                    </a:p>
                  </a:txBody>
                  <a:tcPr marL="25400" marR="25400" marT="100329" marB="100329" anchor="ctr">
                    <a:lnL w="12700" cap="flat" cmpd="sng" algn="ctr">
                      <a:solidFill>
                        <a:srgbClr val="787878"/>
                      </a:solidFill>
                      <a:prstDash val="solid"/>
                      <a:round/>
                      <a:headEnd type="none" w="med" len="med"/>
                      <a:tailEnd type="none" w="med" len="med"/>
                    </a:lnL>
                    <a:lnR w="12700" cap="flat" cmpd="sng" algn="ctr">
                      <a:solidFill>
                        <a:srgbClr val="787878"/>
                      </a:solidFill>
                      <a:prstDash val="solid"/>
                      <a:round/>
                      <a:headEnd type="none" w="med" len="med"/>
                      <a:tailEnd type="none" w="med" len="med"/>
                    </a:lnR>
                    <a:lnT w="12700" cap="flat" cmpd="sng" algn="ctr">
                      <a:solidFill>
                        <a:srgbClr val="787878"/>
                      </a:solidFill>
                      <a:prstDash val="solid"/>
                      <a:round/>
                      <a:headEnd type="none" w="med" len="med"/>
                      <a:tailEnd type="none" w="med" len="med"/>
                    </a:lnT>
                    <a:lnB w="12700" cap="flat" cmpd="sng" algn="ctr">
                      <a:solidFill>
                        <a:srgbClr val="787878"/>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r h="1043532">
                <a:tc>
                  <a:txBody>
                    <a:bodyPr/>
                    <a:lstStyle/>
                    <a:p>
                      <a:pPr lvl="0" algn="ctr">
                        <a:lnSpc>
                          <a:spcPct val="91714"/>
                        </a:lnSpc>
                        <a:defRPr/>
                      </a:pPr>
                      <a:r>
                        <a:rPr lang="en-US" sz="3999" b="0" i="0" u="none" strike="noStrike" spc="-200">
                          <a:solidFill>
                            <a:srgbClr val="787878"/>
                          </a:solidFill>
                          <a:latin typeface="NanumSquare Bold"/>
                          <a:ea typeface="NanumSquare Bold"/>
                          <a:cs typeface="NanumSquare Bold"/>
                        </a:rPr>
                        <a:t>Social Media Hours</a:t>
                      </a:r>
                      <a:endParaRPr lang="en-US" sz="1100"/>
                    </a:p>
                  </a:txBody>
                  <a:tcPr marL="25400" marR="25400" marT="100329" marB="100329" anchor="ctr">
                    <a:lnL w="12700" cap="flat" cmpd="sng" algn="ctr">
                      <a:solidFill>
                        <a:srgbClr val="787878"/>
                      </a:solidFill>
                      <a:prstDash val="solid"/>
                      <a:round/>
                      <a:headEnd type="none" w="med" len="med"/>
                      <a:tailEnd type="none" w="med" len="med"/>
                    </a:lnL>
                    <a:lnR w="12700" cap="flat" cmpd="sng" algn="ctr">
                      <a:solidFill>
                        <a:srgbClr val="787878"/>
                      </a:solidFill>
                      <a:prstDash val="solid"/>
                      <a:round/>
                      <a:headEnd type="none" w="med" len="med"/>
                      <a:tailEnd type="none" w="med" len="med"/>
                    </a:lnR>
                    <a:lnT w="12700" cap="flat" cmpd="sng" algn="ctr">
                      <a:solidFill>
                        <a:srgbClr val="787878"/>
                      </a:solidFill>
                      <a:prstDash val="solid"/>
                      <a:round/>
                      <a:headEnd type="none" w="med" len="med"/>
                      <a:tailEnd type="none" w="med" len="med"/>
                    </a:lnT>
                    <a:lnB w="12700" cap="flat" cmpd="sng" algn="ctr">
                      <a:solidFill>
                        <a:srgbClr val="787878"/>
                      </a:solidFill>
                      <a:prstDash val="solid"/>
                      <a:round/>
                      <a:headEnd type="none" w="med" len="med"/>
                      <a:tailEnd type="none" w="med" len="med"/>
                    </a:lnB>
                    <a:solidFill>
                      <a:srgbClr val="FFFFFF"/>
                    </a:solidFill>
                  </a:tcPr>
                </a:tc>
                <a:tc>
                  <a:txBody>
                    <a:bodyPr/>
                    <a:lstStyle/>
                    <a:p>
                      <a:pPr lvl="0" algn="ctr">
                        <a:lnSpc>
                          <a:spcPct val="91714"/>
                        </a:lnSpc>
                        <a:defRPr/>
                      </a:pPr>
                      <a:r>
                        <a:rPr lang="en-US" sz="4133" b="0" i="0" u="none" strike="noStrike">
                          <a:solidFill>
                            <a:srgbClr val="000000"/>
                          </a:solidFill>
                          <a:latin typeface="NanumSquare Bold"/>
                          <a:ea typeface="NanumSquare Bold"/>
                          <a:cs typeface="NanumSquare Bold"/>
                        </a:rPr>
                        <a:t>0.001</a:t>
                      </a:r>
                      <a:endParaRPr lang="en-US" sz="1100"/>
                    </a:p>
                  </a:txBody>
                  <a:tcPr marL="25400" marR="25400" marT="102827" marB="102827" anchor="ctr">
                    <a:lnL w="12700" cap="flat" cmpd="sng" algn="ctr">
                      <a:solidFill>
                        <a:srgbClr val="787878"/>
                      </a:solidFill>
                      <a:prstDash val="solid"/>
                      <a:round/>
                      <a:headEnd type="none" w="med" len="med"/>
                      <a:tailEnd type="none" w="med" len="med"/>
                    </a:lnL>
                    <a:lnR w="12700" cap="flat" cmpd="sng" algn="ctr">
                      <a:solidFill>
                        <a:srgbClr val="787878"/>
                      </a:solidFill>
                      <a:prstDash val="solid"/>
                      <a:round/>
                      <a:headEnd type="none" w="med" len="med"/>
                      <a:tailEnd type="none" w="med" len="med"/>
                    </a:lnR>
                    <a:lnT w="12700" cap="flat" cmpd="sng" algn="ctr">
                      <a:solidFill>
                        <a:srgbClr val="787878"/>
                      </a:solidFill>
                      <a:prstDash val="solid"/>
                      <a:round/>
                      <a:headEnd type="none" w="med" len="med"/>
                      <a:tailEnd type="none" w="med" len="med"/>
                    </a:lnT>
                    <a:lnB w="12700" cap="flat" cmpd="sng" algn="ctr">
                      <a:solidFill>
                        <a:srgbClr val="787878"/>
                      </a:solidFill>
                      <a:prstDash val="solid"/>
                      <a:round/>
                      <a:headEnd type="none" w="med" len="med"/>
                      <a:tailEnd type="none" w="med" len="med"/>
                    </a:lnB>
                    <a:solidFill>
                      <a:srgbClr val="B8E5E0"/>
                    </a:solidFill>
                  </a:tcPr>
                </a:tc>
                <a:tc>
                  <a:txBody>
                    <a:bodyPr/>
                    <a:lstStyle/>
                    <a:p>
                      <a:pPr lvl="0" algn="ctr">
                        <a:lnSpc>
                          <a:spcPct val="91714"/>
                        </a:lnSpc>
                        <a:defRPr/>
                      </a:pPr>
                      <a:r>
                        <a:rPr lang="en-US" sz="3999" b="0" i="0" u="none" strike="noStrike" spc="-200">
                          <a:solidFill>
                            <a:srgbClr val="787878"/>
                          </a:solidFill>
                          <a:latin typeface="NanumSquare Bold"/>
                          <a:ea typeface="NanumSquare Bold"/>
                          <a:cs typeface="NanumSquare Bold"/>
                        </a:rPr>
                        <a:t> 0.017</a:t>
                      </a:r>
                      <a:endParaRPr lang="en-US" sz="1100"/>
                    </a:p>
                  </a:txBody>
                  <a:tcPr marL="25400" marR="25400" marT="100329" marB="100329" anchor="ctr">
                    <a:lnL w="12700" cap="flat" cmpd="sng" algn="ctr">
                      <a:solidFill>
                        <a:srgbClr val="787878"/>
                      </a:solidFill>
                      <a:prstDash val="solid"/>
                      <a:round/>
                      <a:headEnd type="none" w="med" len="med"/>
                      <a:tailEnd type="none" w="med" len="med"/>
                    </a:lnL>
                    <a:lnR w="12700" cap="flat" cmpd="sng" algn="ctr">
                      <a:solidFill>
                        <a:srgbClr val="787878"/>
                      </a:solidFill>
                      <a:prstDash val="solid"/>
                      <a:round/>
                      <a:headEnd type="none" w="med" len="med"/>
                      <a:tailEnd type="none" w="med" len="med"/>
                    </a:lnR>
                    <a:lnT w="12700" cap="flat" cmpd="sng" algn="ctr">
                      <a:solidFill>
                        <a:srgbClr val="787878"/>
                      </a:solidFill>
                      <a:prstDash val="solid"/>
                      <a:round/>
                      <a:headEnd type="none" w="med" len="med"/>
                      <a:tailEnd type="none" w="med" len="med"/>
                    </a:lnT>
                    <a:lnB w="12700" cap="flat" cmpd="sng" algn="ctr">
                      <a:solidFill>
                        <a:srgbClr val="787878"/>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r h="1043532">
                <a:tc>
                  <a:txBody>
                    <a:bodyPr/>
                    <a:lstStyle/>
                    <a:p>
                      <a:pPr lvl="0" algn="ctr">
                        <a:lnSpc>
                          <a:spcPct val="91714"/>
                        </a:lnSpc>
                        <a:defRPr/>
                      </a:pPr>
                      <a:r>
                        <a:rPr lang="en-US" sz="3999" b="0" i="0" u="none" strike="noStrike" spc="-200">
                          <a:solidFill>
                            <a:srgbClr val="787878"/>
                          </a:solidFill>
                          <a:latin typeface="NanumSquare Bold"/>
                          <a:ea typeface="NanumSquare Bold"/>
                          <a:cs typeface="NanumSquare Bold"/>
                        </a:rPr>
                        <a:t>Age</a:t>
                      </a:r>
                      <a:endParaRPr lang="en-US" sz="1100"/>
                    </a:p>
                  </a:txBody>
                  <a:tcPr marL="25400" marR="25400" marT="100329" marB="100329" anchor="ctr">
                    <a:lnL w="12700" cap="flat" cmpd="sng" algn="ctr">
                      <a:solidFill>
                        <a:srgbClr val="787878"/>
                      </a:solidFill>
                      <a:prstDash val="solid"/>
                      <a:round/>
                      <a:headEnd type="none" w="med" len="med"/>
                      <a:tailEnd type="none" w="med" len="med"/>
                    </a:lnL>
                    <a:lnR w="12700" cap="flat" cmpd="sng" algn="ctr">
                      <a:solidFill>
                        <a:srgbClr val="787878"/>
                      </a:solidFill>
                      <a:prstDash val="solid"/>
                      <a:round/>
                      <a:headEnd type="none" w="med" len="med"/>
                      <a:tailEnd type="none" w="med" len="med"/>
                    </a:lnR>
                    <a:lnT w="12700" cap="flat" cmpd="sng" algn="ctr">
                      <a:solidFill>
                        <a:srgbClr val="787878"/>
                      </a:solidFill>
                      <a:prstDash val="solid"/>
                      <a:round/>
                      <a:headEnd type="none" w="med" len="med"/>
                      <a:tailEnd type="none" w="med" len="med"/>
                    </a:lnT>
                    <a:lnB w="12700" cap="flat" cmpd="sng" algn="ctr">
                      <a:solidFill>
                        <a:srgbClr val="787878"/>
                      </a:solidFill>
                      <a:prstDash val="solid"/>
                      <a:round/>
                      <a:headEnd type="none" w="med" len="med"/>
                      <a:tailEnd type="none" w="med" len="med"/>
                    </a:lnB>
                    <a:solidFill>
                      <a:srgbClr val="FFFFFF"/>
                    </a:solidFill>
                  </a:tcPr>
                </a:tc>
                <a:tc>
                  <a:txBody>
                    <a:bodyPr/>
                    <a:lstStyle/>
                    <a:p>
                      <a:pPr lvl="0" algn="ctr">
                        <a:lnSpc>
                          <a:spcPct val="91714"/>
                        </a:lnSpc>
                        <a:defRPr/>
                      </a:pPr>
                      <a:r>
                        <a:rPr lang="en-US" sz="4133" b="0" i="0" u="none" strike="noStrike">
                          <a:solidFill>
                            <a:srgbClr val="000000"/>
                          </a:solidFill>
                          <a:latin typeface="NanumSquare Bold"/>
                          <a:ea typeface="NanumSquare Bold"/>
                          <a:cs typeface="NanumSquare Bold"/>
                        </a:rPr>
                        <a:t> too small</a:t>
                      </a:r>
                      <a:endParaRPr lang="en-US" sz="1100"/>
                    </a:p>
                  </a:txBody>
                  <a:tcPr marL="25400" marR="25400" marT="102827" marB="102827" anchor="ctr">
                    <a:lnL w="12700" cap="flat" cmpd="sng" algn="ctr">
                      <a:solidFill>
                        <a:srgbClr val="787878"/>
                      </a:solidFill>
                      <a:prstDash val="solid"/>
                      <a:round/>
                      <a:headEnd type="none" w="med" len="med"/>
                      <a:tailEnd type="none" w="med" len="med"/>
                    </a:lnL>
                    <a:lnR w="12700" cap="flat" cmpd="sng" algn="ctr">
                      <a:solidFill>
                        <a:srgbClr val="787878"/>
                      </a:solidFill>
                      <a:prstDash val="solid"/>
                      <a:round/>
                      <a:headEnd type="none" w="med" len="med"/>
                      <a:tailEnd type="none" w="med" len="med"/>
                    </a:lnR>
                    <a:lnT w="12700" cap="flat" cmpd="sng" algn="ctr">
                      <a:solidFill>
                        <a:srgbClr val="787878"/>
                      </a:solidFill>
                      <a:prstDash val="solid"/>
                      <a:round/>
                      <a:headEnd type="none" w="med" len="med"/>
                      <a:tailEnd type="none" w="med" len="med"/>
                    </a:lnT>
                    <a:lnB w="12700" cap="flat" cmpd="sng" algn="ctr">
                      <a:solidFill>
                        <a:srgbClr val="787878"/>
                      </a:solidFill>
                      <a:prstDash val="solid"/>
                      <a:round/>
                      <a:headEnd type="none" w="med" len="med"/>
                      <a:tailEnd type="none" w="med" len="med"/>
                    </a:lnB>
                    <a:solidFill>
                      <a:srgbClr val="B8E5E0"/>
                    </a:solidFill>
                  </a:tcPr>
                </a:tc>
                <a:tc>
                  <a:txBody>
                    <a:bodyPr/>
                    <a:lstStyle/>
                    <a:p>
                      <a:pPr lvl="0" algn="ctr">
                        <a:lnSpc>
                          <a:spcPct val="91714"/>
                        </a:lnSpc>
                        <a:defRPr/>
                      </a:pPr>
                      <a:r>
                        <a:rPr lang="en-US" sz="3999" b="0" i="0" u="none" strike="noStrike" spc="-200">
                          <a:solidFill>
                            <a:srgbClr val="787878"/>
                          </a:solidFill>
                          <a:latin typeface="NanumSquare Bold"/>
                          <a:ea typeface="NanumSquare Bold"/>
                          <a:cs typeface="NanumSquare Bold"/>
                        </a:rPr>
                        <a:t>-0.006</a:t>
                      </a:r>
                      <a:endParaRPr lang="en-US" sz="1100"/>
                    </a:p>
                  </a:txBody>
                  <a:tcPr marL="25400" marR="25400" marT="100329" marB="100329" anchor="ctr">
                    <a:lnL w="12700" cap="flat" cmpd="sng" algn="ctr">
                      <a:solidFill>
                        <a:srgbClr val="787878"/>
                      </a:solidFill>
                      <a:prstDash val="solid"/>
                      <a:round/>
                      <a:headEnd type="none" w="med" len="med"/>
                      <a:tailEnd type="none" w="med" len="med"/>
                    </a:lnL>
                    <a:lnR w="12700" cap="flat" cmpd="sng" algn="ctr">
                      <a:solidFill>
                        <a:srgbClr val="787878"/>
                      </a:solidFill>
                      <a:prstDash val="solid"/>
                      <a:round/>
                      <a:headEnd type="none" w="med" len="med"/>
                      <a:tailEnd type="none" w="med" len="med"/>
                    </a:lnR>
                    <a:lnT w="12700" cap="flat" cmpd="sng" algn="ctr">
                      <a:solidFill>
                        <a:srgbClr val="787878"/>
                      </a:solidFill>
                      <a:prstDash val="solid"/>
                      <a:round/>
                      <a:headEnd type="none" w="med" len="med"/>
                      <a:tailEnd type="none" w="med" len="med"/>
                    </a:lnT>
                    <a:lnB w="12700" cap="flat" cmpd="sng" algn="ctr">
                      <a:solidFill>
                        <a:srgbClr val="787878"/>
                      </a:solidFill>
                      <a:prstDash val="solid"/>
                      <a:round/>
                      <a:headEnd type="none" w="med" len="med"/>
                      <a:tailEnd type="none" w="med" len="med"/>
                    </a:lnB>
                    <a:solidFill>
                      <a:srgbClr val="FFFFFF"/>
                    </a:solidFill>
                  </a:tcPr>
                </a:tc>
                <a:extLst>
                  <a:ext uri="{0D108BD9-81ED-4DB2-BD59-A6C34878D82A}">
                    <a16:rowId xmlns:a16="http://schemas.microsoft.com/office/drawing/2014/main" val="10006"/>
                  </a:ext>
                </a:extLst>
              </a:tr>
            </a:tbl>
          </a:graphicData>
        </a:graphic>
      </p:graphicFrame>
      <p:pic>
        <p:nvPicPr>
          <p:cNvPr id="7" name="Picture 7"/>
          <p:cNvPicPr>
            <a:picLocks noChangeAspect="1"/>
          </p:cNvPicPr>
          <p:nvPr/>
        </p:nvPicPr>
        <p:blipFill>
          <a:blip r:embed="rId5"/>
          <a:stretch>
            <a:fillRect/>
          </a:stretch>
        </p:blipFill>
        <p:spPr>
          <a:xfrm>
            <a:off x="1282700" y="1384300"/>
            <a:ext cx="990600" cy="749300"/>
          </a:xfrm>
          <a:prstGeom prst="rect">
            <a:avLst/>
          </a:prstGeom>
        </p:spPr>
      </p:pic>
      <p:pic>
        <p:nvPicPr>
          <p:cNvPr id="8" name="Picture 8"/>
          <p:cNvPicPr>
            <a:picLocks noChangeAspect="1"/>
          </p:cNvPicPr>
          <p:nvPr/>
        </p:nvPicPr>
        <p:blipFill>
          <a:blip r:embed="rId6"/>
          <a:stretch>
            <a:fillRect/>
          </a:stretch>
        </p:blipFill>
        <p:spPr>
          <a:xfrm>
            <a:off x="20535900" y="12649200"/>
            <a:ext cx="266700" cy="304800"/>
          </a:xfrm>
          <a:prstGeom prst="rect">
            <a:avLst/>
          </a:prstGeom>
        </p:spPr>
      </p:pic>
      <p:sp>
        <p:nvSpPr>
          <p:cNvPr id="9" name="TextBox 9"/>
          <p:cNvSpPr txBox="1"/>
          <p:nvPr/>
        </p:nvSpPr>
        <p:spPr>
          <a:xfrm>
            <a:off x="20878800" y="12636500"/>
            <a:ext cx="2019300" cy="368300"/>
          </a:xfrm>
          <a:prstGeom prst="rect">
            <a:avLst/>
          </a:prstGeom>
        </p:spPr>
        <p:txBody>
          <a:bodyPr lIns="0" tIns="0" rIns="0" bIns="0" rtlCol="0" anchor="t"/>
          <a:lstStyle/>
          <a:p>
            <a:pPr lvl="0" algn="l">
              <a:lnSpc>
                <a:spcPct val="116199"/>
              </a:lnSpc>
            </a:pPr>
            <a:r>
              <a:rPr lang="en-US" sz="2045" b="0" i="0" u="none" strike="noStrike">
                <a:solidFill>
                  <a:srgbClr val="325ADC"/>
                </a:solidFill>
                <a:latin typeface="NanumSquareRoundOTF ExtraBold"/>
                <a:ea typeface="NanumSquareRoundOTF ExtraBold"/>
                <a:cs typeface="NanumSquareRoundOTF ExtraBold"/>
              </a:rPr>
              <a:t>MIRICOMPANY</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stretch>
            <a:fillRect/>
          </a:stretch>
        </p:blipFill>
        <p:spPr>
          <a:xfrm>
            <a:off x="0" y="12700"/>
            <a:ext cx="24460200" cy="368300"/>
          </a:xfrm>
          <a:prstGeom prst="rect">
            <a:avLst/>
          </a:prstGeom>
        </p:spPr>
      </p:pic>
      <p:pic>
        <p:nvPicPr>
          <p:cNvPr id="3" name="Picture 3"/>
          <p:cNvPicPr>
            <a:picLocks noChangeAspect="1"/>
          </p:cNvPicPr>
          <p:nvPr/>
        </p:nvPicPr>
        <p:blipFill>
          <a:blip r:embed="rId4"/>
          <a:stretch>
            <a:fillRect/>
          </a:stretch>
        </p:blipFill>
        <p:spPr>
          <a:xfrm>
            <a:off x="1435100" y="12446000"/>
            <a:ext cx="21513800" cy="25400"/>
          </a:xfrm>
          <a:prstGeom prst="rect">
            <a:avLst/>
          </a:prstGeom>
        </p:spPr>
      </p:pic>
      <p:sp>
        <p:nvSpPr>
          <p:cNvPr id="4" name="TextBox 4"/>
          <p:cNvSpPr txBox="1"/>
          <p:nvPr/>
        </p:nvSpPr>
        <p:spPr>
          <a:xfrm>
            <a:off x="2578100" y="1295400"/>
            <a:ext cx="10782300" cy="952500"/>
          </a:xfrm>
          <a:prstGeom prst="rect">
            <a:avLst/>
          </a:prstGeom>
        </p:spPr>
        <p:txBody>
          <a:bodyPr lIns="0" tIns="0" rIns="0" bIns="0" rtlCol="0" anchor="ctr"/>
          <a:lstStyle/>
          <a:p>
            <a:pPr lvl="0" algn="l">
              <a:lnSpc>
                <a:spcPct val="116199"/>
              </a:lnSpc>
            </a:pPr>
            <a:r>
              <a:rPr lang="en-US" sz="5333" b="0" i="0" u="none" strike="noStrike" spc="-300">
                <a:solidFill>
                  <a:srgbClr val="325ADC"/>
                </a:solidFill>
                <a:latin typeface="NanumSquare ExtraBold"/>
                <a:ea typeface="NanumSquare ExtraBold"/>
                <a:cs typeface="NanumSquare ExtraBold"/>
              </a:rPr>
              <a:t>Why so low performance?</a:t>
            </a:r>
          </a:p>
        </p:txBody>
      </p:sp>
      <p:sp>
        <p:nvSpPr>
          <p:cNvPr id="5" name="TextBox 5"/>
          <p:cNvSpPr txBox="1"/>
          <p:nvPr/>
        </p:nvSpPr>
        <p:spPr>
          <a:xfrm>
            <a:off x="5486400" y="4521200"/>
            <a:ext cx="2286000" cy="596900"/>
          </a:xfrm>
          <a:prstGeom prst="rect">
            <a:avLst/>
          </a:prstGeom>
        </p:spPr>
        <p:txBody>
          <a:bodyPr lIns="0" tIns="0" rIns="0" bIns="0" rtlCol="0" anchor="t"/>
          <a:lstStyle/>
          <a:p>
            <a:pPr lvl="0" algn="ctr">
              <a:lnSpc>
                <a:spcPct val="116199"/>
              </a:lnSpc>
            </a:pPr>
            <a:r>
              <a:rPr lang="en-US" sz="3333" b="0" i="0" u="none" strike="noStrike" spc="-200">
                <a:solidFill>
                  <a:srgbClr val="FFFFFF"/>
                </a:solidFill>
                <a:latin typeface="NanumSquare ExtraBold"/>
                <a:ea typeface="NanumSquare ExtraBold"/>
                <a:cs typeface="NanumSquare ExtraBold"/>
              </a:rPr>
              <a:t>문제 상황</a:t>
            </a:r>
          </a:p>
        </p:txBody>
      </p:sp>
      <p:sp>
        <p:nvSpPr>
          <p:cNvPr id="6" name="TextBox 6"/>
          <p:cNvSpPr txBox="1"/>
          <p:nvPr/>
        </p:nvSpPr>
        <p:spPr>
          <a:xfrm>
            <a:off x="3873500" y="3365500"/>
            <a:ext cx="16954500" cy="7950200"/>
          </a:xfrm>
          <a:prstGeom prst="rect">
            <a:avLst/>
          </a:prstGeom>
        </p:spPr>
        <p:txBody>
          <a:bodyPr lIns="0" tIns="0" rIns="0" bIns="0" rtlCol="0" anchor="t"/>
          <a:lstStyle/>
          <a:p>
            <a:pPr lvl="0" algn="l">
              <a:lnSpc>
                <a:spcPct val="116199"/>
              </a:lnSpc>
            </a:pPr>
            <a:r>
              <a:rPr lang="en-US" sz="6391" b="0" i="0" u="none" strike="sngStrike">
                <a:solidFill>
                  <a:srgbClr val="000000"/>
                </a:solidFill>
                <a:latin typeface="Pretendard Regular"/>
                <a:ea typeface="Pretendard Regular"/>
                <a:cs typeface="Pretendard Regular"/>
              </a:rPr>
              <a:t>Hypothesis 1 : non-linear relationships exists.</a:t>
            </a:r>
            <a:r>
              <a:rPr lang="en-US" sz="6391" b="0" i="0" u="none" strike="noStrike">
                <a:solidFill>
                  <a:srgbClr val="000000"/>
                </a:solidFill>
                <a:latin typeface="Pretendard Regular"/>
                <a:ea typeface="Pretendard Regular"/>
                <a:cs typeface="Pretendard Regular"/>
              </a:rPr>
              <a:t>
</a:t>
            </a:r>
            <a:r>
              <a:rPr lang="en-US" sz="6391" b="1" i="0" u="sng" strike="noStrike">
                <a:solidFill>
                  <a:srgbClr val="000000"/>
                </a:solidFill>
                <a:latin typeface="Pretendard Regular"/>
                <a:ea typeface="Pretendard Regular"/>
                <a:cs typeface="Pretendard Regular"/>
              </a:rPr>
              <a:t>Hypothesis 2 : No relationship exists.
</a:t>
            </a:r>
            <a:r>
              <a:rPr lang="en-US" sz="6391" b="0" i="0" u="none" strike="noStrike">
                <a:solidFill>
                  <a:srgbClr val="000000"/>
                </a:solidFill>
                <a:latin typeface="Pretendard Regular"/>
                <a:ea typeface="Pretendard Regular"/>
                <a:cs typeface="Pretendard Regular"/>
              </a:rPr>
              <a:t>- Wrong to blame external circumstances 
  for the cause of depression
</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tretch>
            <a:fillRect/>
          </a:stretch>
        </p:blipFill>
        <p:spPr>
          <a:xfrm>
            <a:off x="0" y="12700"/>
            <a:ext cx="24460200" cy="368300"/>
          </a:xfrm>
          <a:prstGeom prst="rect">
            <a:avLst/>
          </a:prstGeom>
        </p:spPr>
      </p:pic>
      <p:sp>
        <p:nvSpPr>
          <p:cNvPr id="3" name="TextBox 3"/>
          <p:cNvSpPr txBox="1"/>
          <p:nvPr/>
        </p:nvSpPr>
        <p:spPr>
          <a:xfrm>
            <a:off x="1346200" y="2247900"/>
            <a:ext cx="21285200" cy="1308100"/>
          </a:xfrm>
          <a:prstGeom prst="rect">
            <a:avLst/>
          </a:prstGeom>
        </p:spPr>
        <p:txBody>
          <a:bodyPr lIns="0" tIns="0" rIns="0" bIns="0" rtlCol="0" anchor="ctr"/>
          <a:lstStyle/>
          <a:p>
            <a:pPr lvl="0" algn="l">
              <a:lnSpc>
                <a:spcPct val="116199"/>
              </a:lnSpc>
            </a:pPr>
            <a:r>
              <a:rPr lang="en-US" sz="7333" b="0" i="0" u="none" strike="noStrike" spc="-400">
                <a:solidFill>
                  <a:srgbClr val="325ADC"/>
                </a:solidFill>
                <a:latin typeface="NanumSquare ExtraBold"/>
                <a:ea typeface="NanumSquare ExtraBold"/>
                <a:cs typeface="NanumSquare ExtraBold"/>
              </a:rPr>
              <a:t>Unsupervised  Learning: Verifying Relationships</a:t>
            </a:r>
          </a:p>
        </p:txBody>
      </p:sp>
      <p:sp>
        <p:nvSpPr>
          <p:cNvPr id="4" name="TextBox 4"/>
          <p:cNvSpPr txBox="1"/>
          <p:nvPr/>
        </p:nvSpPr>
        <p:spPr>
          <a:xfrm>
            <a:off x="1803400" y="8026400"/>
            <a:ext cx="12331700" cy="762000"/>
          </a:xfrm>
          <a:prstGeom prst="rect">
            <a:avLst/>
          </a:prstGeom>
        </p:spPr>
        <p:txBody>
          <a:bodyPr lIns="0" tIns="0" rIns="0" bIns="0" rtlCol="0" anchor="ctr"/>
          <a:lstStyle/>
          <a:p>
            <a:pPr marL="342900" lvl="1" indent="-342900" algn="l">
              <a:lnSpc>
                <a:spcPct val="116199"/>
              </a:lnSpc>
              <a:buClr>
                <a:srgbClr val="000000"/>
              </a:buClr>
              <a:buFont typeface="Arial"/>
              <a:buChar char="●"/>
            </a:pPr>
            <a:r>
              <a:rPr lang="en-US" sz="4266" b="0" i="0" u="none" strike="noStrike" spc="-300">
                <a:solidFill>
                  <a:srgbClr val="000000"/>
                </a:solidFill>
                <a:latin typeface="NanumSquare ExtraBold"/>
                <a:ea typeface="NanumSquare ExtraBold"/>
                <a:cs typeface="NanumSquare ExtraBold"/>
              </a:rPr>
              <a:t>Unsupervised Learning Process</a:t>
            </a:r>
          </a:p>
        </p:txBody>
      </p:sp>
      <p:sp>
        <p:nvSpPr>
          <p:cNvPr id="5" name="TextBox 5"/>
          <p:cNvSpPr txBox="1"/>
          <p:nvPr/>
        </p:nvSpPr>
        <p:spPr>
          <a:xfrm>
            <a:off x="1790700" y="9118600"/>
            <a:ext cx="20002500" cy="762000"/>
          </a:xfrm>
          <a:prstGeom prst="rect">
            <a:avLst/>
          </a:prstGeom>
        </p:spPr>
        <p:txBody>
          <a:bodyPr lIns="0" tIns="0" rIns="0" bIns="0" rtlCol="0" anchor="ctr"/>
          <a:lstStyle/>
          <a:p>
            <a:pPr marL="342900" lvl="1" indent="-342900" algn="l">
              <a:lnSpc>
                <a:spcPct val="116199"/>
              </a:lnSpc>
              <a:buClr>
                <a:srgbClr val="000000"/>
              </a:buClr>
              <a:buFont typeface="Arial"/>
              <a:buChar char="●"/>
            </a:pPr>
            <a:r>
              <a:rPr lang="en-US" sz="4266" b="0" i="0" u="none" strike="noStrike" spc="-300">
                <a:solidFill>
                  <a:srgbClr val="000000"/>
                </a:solidFill>
                <a:latin typeface="NanumSquare ExtraBold"/>
                <a:ea typeface="NanumSquare ExtraBold"/>
                <a:cs typeface="NanumSquare ExtraBold"/>
              </a:rPr>
              <a:t>Analysis &amp; Insights</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tretch>
            <a:fillRect/>
          </a:stretch>
        </p:blipFill>
        <p:spPr>
          <a:xfrm>
            <a:off x="0" y="12700"/>
            <a:ext cx="24460200" cy="368300"/>
          </a:xfrm>
          <a:prstGeom prst="rect">
            <a:avLst/>
          </a:prstGeom>
        </p:spPr>
      </p:pic>
      <p:pic>
        <p:nvPicPr>
          <p:cNvPr id="3" name="Picture 3"/>
          <p:cNvPicPr>
            <a:picLocks noChangeAspect="1"/>
          </p:cNvPicPr>
          <p:nvPr/>
        </p:nvPicPr>
        <p:blipFill>
          <a:blip r:embed="rId3"/>
          <a:stretch>
            <a:fillRect/>
          </a:stretch>
        </p:blipFill>
        <p:spPr>
          <a:xfrm>
            <a:off x="1435100" y="12446000"/>
            <a:ext cx="21513800" cy="25400"/>
          </a:xfrm>
          <a:prstGeom prst="rect">
            <a:avLst/>
          </a:prstGeom>
        </p:spPr>
      </p:pic>
      <p:sp>
        <p:nvSpPr>
          <p:cNvPr id="4" name="TextBox 4"/>
          <p:cNvSpPr txBox="1"/>
          <p:nvPr/>
        </p:nvSpPr>
        <p:spPr>
          <a:xfrm>
            <a:off x="2578100" y="1295400"/>
            <a:ext cx="10248900" cy="952500"/>
          </a:xfrm>
          <a:prstGeom prst="rect">
            <a:avLst/>
          </a:prstGeom>
        </p:spPr>
        <p:txBody>
          <a:bodyPr lIns="0" tIns="0" rIns="0" bIns="0" rtlCol="0" anchor="ctr"/>
          <a:lstStyle/>
          <a:p>
            <a:pPr lvl="0" algn="l">
              <a:lnSpc>
                <a:spcPct val="116199"/>
              </a:lnSpc>
            </a:pPr>
            <a:r>
              <a:rPr lang="en-US" sz="5333" b="0" i="0" u="none" strike="noStrike" spc="-300">
                <a:solidFill>
                  <a:srgbClr val="325ADC"/>
                </a:solidFill>
                <a:latin typeface="NanumSquare ExtraBold"/>
                <a:ea typeface="NanumSquare ExtraBold"/>
                <a:cs typeface="NanumSquare ExtraBold"/>
              </a:rPr>
              <a:t>Unsupervised Learning Approach
</a:t>
            </a:r>
          </a:p>
        </p:txBody>
      </p:sp>
      <p:sp>
        <p:nvSpPr>
          <p:cNvPr id="5" name="TextBox 5"/>
          <p:cNvSpPr txBox="1"/>
          <p:nvPr/>
        </p:nvSpPr>
        <p:spPr>
          <a:xfrm>
            <a:off x="3263900" y="3619500"/>
            <a:ext cx="18008600" cy="6299200"/>
          </a:xfrm>
          <a:prstGeom prst="rect">
            <a:avLst/>
          </a:prstGeom>
        </p:spPr>
        <p:txBody>
          <a:bodyPr lIns="0" tIns="0" rIns="0" bIns="0" rtlCol="0" anchor="t"/>
          <a:lstStyle/>
          <a:p>
            <a:pPr lvl="0" algn="l">
              <a:lnSpc>
                <a:spcPct val="129479"/>
              </a:lnSpc>
            </a:pPr>
            <a:r>
              <a:rPr lang="en-US" sz="4311" b="1" i="0" u="none" strike="noStrike" spc="-300">
                <a:solidFill>
                  <a:srgbClr val="595959"/>
                </a:solidFill>
                <a:latin typeface="NanumSquare Regular"/>
                <a:ea typeface="NanumSquare Regular"/>
                <a:cs typeface="NanumSquare Regular"/>
              </a:rPr>
              <a:t>Shift in Strategy : </a:t>
            </a:r>
          </a:p>
          <a:p>
            <a:pPr lvl="0" algn="l">
              <a:lnSpc>
                <a:spcPct val="129479"/>
              </a:lnSpc>
            </a:pPr>
            <a:r>
              <a:rPr lang="en-US" sz="4044" b="0" i="0" u="none" strike="noStrike" spc="-300">
                <a:solidFill>
                  <a:srgbClr val="595959"/>
                </a:solidFill>
                <a:latin typeface="NanumSquare Regular"/>
                <a:ea typeface="NanumSquare Regular"/>
                <a:cs typeface="NanumSquare Regular"/>
              </a:rPr>
              <a:t>Transitioned from Supervised to Unsupervised Learning to uncover hidden patterns.</a:t>
            </a:r>
          </a:p>
          <a:p>
            <a:pPr lvl="0" algn="l">
              <a:lnSpc>
                <a:spcPct val="129479"/>
              </a:lnSpc>
            </a:pPr>
            <a:br>
              <a:rPr/>
            </a:br>
            <a:r>
              <a:rPr lang="en-US" sz="4311" b="1" i="0" u="none" strike="noStrike" spc="-300">
                <a:solidFill>
                  <a:srgbClr val="595959"/>
                </a:solidFill>
                <a:latin typeface="NanumSquare Regular"/>
                <a:ea typeface="NanumSquare Regular"/>
                <a:cs typeface="NanumSquare Regular"/>
              </a:rPr>
              <a:t>Clustering Process:</a:t>
            </a:r>
            <a:br>
              <a:rPr lang="en-US" sz="4311" b="1" i="0" u="none" strike="noStrike" spc="-300">
                <a:solidFill>
                  <a:srgbClr val="595959"/>
                </a:solidFill>
                <a:latin typeface="NanumSquare Regular"/>
                <a:ea typeface="NanumSquare Regular"/>
                <a:cs typeface="NanumSquare Regular"/>
              </a:rPr>
            </a:br>
            <a:r>
              <a:rPr lang="en-US" sz="4044" b="0" i="0" u="none" strike="noStrike" spc="-300">
                <a:solidFill>
                  <a:srgbClr val="595959"/>
                </a:solidFill>
                <a:latin typeface="NanumSquare Regular"/>
                <a:ea typeface="NanumSquare Regular"/>
                <a:cs typeface="NanumSquare Regular"/>
              </a:rPr>
              <a:t>Processed 100,000 datasets using K-Means Clustering (k=4).
Applied Standard Scaling (Numerical) &amp; One-Hot Encoding (Categorical).</a:t>
            </a:r>
          </a:p>
          <a:p>
            <a:pPr lvl="0" algn="l">
              <a:lnSpc>
                <a:spcPct val="129479"/>
              </a:lnSpc>
            </a:pPr>
            <a:br>
              <a:rPr/>
            </a:br>
            <a:r>
              <a:rPr lang="en-US" sz="4311" b="1" i="0" u="none" strike="noStrike" spc="-300">
                <a:solidFill>
                  <a:srgbClr val="595959"/>
                </a:solidFill>
                <a:latin typeface="NanumSquare Regular"/>
                <a:ea typeface="NanumSquare Regular"/>
                <a:cs typeface="NanumSquare Regular"/>
              </a:rPr>
              <a:t>Dimensionality Reduction:</a:t>
            </a:r>
          </a:p>
          <a:p>
            <a:pPr lvl="0" algn="l">
              <a:lnSpc>
                <a:spcPct val="129479"/>
              </a:lnSpc>
            </a:pPr>
            <a:r>
              <a:rPr lang="en-US" sz="4044" b="0" i="0" u="none" strike="noStrike" spc="-300">
                <a:solidFill>
                  <a:srgbClr val="595959"/>
                </a:solidFill>
                <a:latin typeface="NanumSquare Regular"/>
                <a:ea typeface="NanumSquare Regular"/>
                <a:cs typeface="NanumSquare Regular"/>
              </a:rPr>
              <a:t>Utilized t-SNE to visualize 7-dimensional data on a 2D plane.</a:t>
            </a:r>
            <a:br>
              <a:rPr lang="en-US" sz="4044" b="0" i="0" u="none" strike="noStrike" spc="-300">
                <a:solidFill>
                  <a:srgbClr val="595959"/>
                </a:solidFill>
                <a:latin typeface="NanumSquare Regular"/>
                <a:ea typeface="NanumSquare Regular"/>
                <a:cs typeface="NanumSquare Regular"/>
              </a:rPr>
            </a:br>
            <a:endParaRPr lang="en-US" sz="4044" b="0" i="0" u="none" strike="noStrike" spc="-300">
              <a:solidFill>
                <a:srgbClr val="595959"/>
              </a:solidFill>
              <a:latin typeface="NanumSquare Regular"/>
              <a:ea typeface="NanumSquare Regular"/>
              <a:cs typeface="NanumSquare Regula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tretch>
            <a:fillRect/>
          </a:stretch>
        </p:blipFill>
        <p:spPr>
          <a:xfrm>
            <a:off x="0" y="12700"/>
            <a:ext cx="24460200" cy="368300"/>
          </a:xfrm>
          <a:prstGeom prst="rect">
            <a:avLst/>
          </a:prstGeom>
        </p:spPr>
      </p:pic>
      <p:pic>
        <p:nvPicPr>
          <p:cNvPr id="3" name="Picture 3"/>
          <p:cNvPicPr>
            <a:picLocks noChangeAspect="1"/>
          </p:cNvPicPr>
          <p:nvPr/>
        </p:nvPicPr>
        <p:blipFill>
          <a:blip r:embed="rId3"/>
          <a:stretch>
            <a:fillRect/>
          </a:stretch>
        </p:blipFill>
        <p:spPr>
          <a:xfrm>
            <a:off x="1435100" y="12446000"/>
            <a:ext cx="21513800" cy="25400"/>
          </a:xfrm>
          <a:prstGeom prst="rect">
            <a:avLst/>
          </a:prstGeom>
        </p:spPr>
      </p:pic>
      <p:sp>
        <p:nvSpPr>
          <p:cNvPr id="4" name="TextBox 4"/>
          <p:cNvSpPr txBox="1"/>
          <p:nvPr/>
        </p:nvSpPr>
        <p:spPr>
          <a:xfrm>
            <a:off x="2578100" y="1295400"/>
            <a:ext cx="10439400" cy="952500"/>
          </a:xfrm>
          <a:prstGeom prst="rect">
            <a:avLst/>
          </a:prstGeom>
        </p:spPr>
        <p:txBody>
          <a:bodyPr lIns="0" tIns="0" rIns="0" bIns="0" rtlCol="0" anchor="ctr"/>
          <a:lstStyle/>
          <a:p>
            <a:pPr lvl="0" algn="l">
              <a:lnSpc>
                <a:spcPct val="116199"/>
              </a:lnSpc>
            </a:pPr>
            <a:r>
              <a:rPr lang="en-US" sz="5333" b="0" i="0" u="none" strike="noStrike" spc="-300">
                <a:solidFill>
                  <a:srgbClr val="325ADC"/>
                </a:solidFill>
                <a:latin typeface="NanumSquare ExtraBold"/>
                <a:ea typeface="NanumSquare ExtraBold"/>
                <a:cs typeface="NanumSquare ExtraBold"/>
              </a:rPr>
              <a:t>Clustering Chart</a:t>
            </a:r>
          </a:p>
        </p:txBody>
      </p:sp>
      <p:pic>
        <p:nvPicPr>
          <p:cNvPr id="5" name="Picture 5"/>
          <p:cNvPicPr>
            <a:picLocks noChangeAspect="1"/>
          </p:cNvPicPr>
          <p:nvPr/>
        </p:nvPicPr>
        <p:blipFill>
          <a:blip r:embed="rId4"/>
          <a:stretch>
            <a:fillRect/>
          </a:stretch>
        </p:blipFill>
        <p:spPr>
          <a:xfrm>
            <a:off x="14871700" y="5143500"/>
            <a:ext cx="3390900" cy="4406900"/>
          </a:xfrm>
          <a:prstGeom prst="rect">
            <a:avLst/>
          </a:prstGeom>
        </p:spPr>
      </p:pic>
      <p:pic>
        <p:nvPicPr>
          <p:cNvPr id="6" name="Picture 6"/>
          <p:cNvPicPr>
            <a:picLocks noChangeAspect="1"/>
          </p:cNvPicPr>
          <p:nvPr/>
        </p:nvPicPr>
        <p:blipFill>
          <a:blip r:embed="rId5"/>
          <a:stretch>
            <a:fillRect/>
          </a:stretch>
        </p:blipFill>
        <p:spPr>
          <a:xfrm>
            <a:off x="1435100" y="2717800"/>
            <a:ext cx="13436600" cy="9258300"/>
          </a:xfrm>
          <a:prstGeom prst="rect">
            <a:avLst/>
          </a:prstGeom>
        </p:spPr>
      </p:pic>
      <p:sp>
        <p:nvSpPr>
          <p:cNvPr id="7" name="TextBox 7"/>
          <p:cNvSpPr txBox="1"/>
          <p:nvPr/>
        </p:nvSpPr>
        <p:spPr>
          <a:xfrm>
            <a:off x="18694400" y="6146800"/>
            <a:ext cx="5016500" cy="2387600"/>
          </a:xfrm>
          <a:prstGeom prst="rect">
            <a:avLst/>
          </a:prstGeom>
        </p:spPr>
        <p:txBody>
          <a:bodyPr lIns="0" tIns="0" rIns="0" bIns="0" rtlCol="0" anchor="t"/>
          <a:lstStyle/>
          <a:p>
            <a:pPr lvl="0" algn="l">
              <a:lnSpc>
                <a:spcPct val="129479"/>
              </a:lnSpc>
            </a:pPr>
            <a:r>
              <a:rPr lang="en-US" sz="3091" b="0" i="0" u="none" strike="noStrike" spc="-200">
                <a:solidFill>
                  <a:srgbClr val="595959"/>
                </a:solidFill>
                <a:latin typeface="NanumSquare Regular"/>
                <a:ea typeface="NanumSquare Regular"/>
                <a:cs typeface="NanumSquare Regular"/>
              </a:rPr>
              <a:t>Multi-dimensional clustering performed using Age, Gender, CGPA, Sleep, Study, SNS usage, and Stress levels.</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tretch>
            <a:fillRect/>
          </a:stretch>
        </p:blipFill>
        <p:spPr>
          <a:xfrm>
            <a:off x="0" y="12700"/>
            <a:ext cx="24460200" cy="368300"/>
          </a:xfrm>
          <a:prstGeom prst="rect">
            <a:avLst/>
          </a:prstGeom>
        </p:spPr>
      </p:pic>
      <p:pic>
        <p:nvPicPr>
          <p:cNvPr id="3" name="Picture 3"/>
          <p:cNvPicPr>
            <a:picLocks noChangeAspect="1"/>
          </p:cNvPicPr>
          <p:nvPr/>
        </p:nvPicPr>
        <p:blipFill>
          <a:blip r:embed="rId3"/>
          <a:stretch>
            <a:fillRect/>
          </a:stretch>
        </p:blipFill>
        <p:spPr>
          <a:xfrm>
            <a:off x="1435100" y="12446000"/>
            <a:ext cx="21513800" cy="25400"/>
          </a:xfrm>
          <a:prstGeom prst="rect">
            <a:avLst/>
          </a:prstGeom>
        </p:spPr>
      </p:pic>
      <p:sp>
        <p:nvSpPr>
          <p:cNvPr id="4" name="TextBox 4"/>
          <p:cNvSpPr txBox="1"/>
          <p:nvPr/>
        </p:nvSpPr>
        <p:spPr>
          <a:xfrm>
            <a:off x="2578100" y="1295400"/>
            <a:ext cx="10477500" cy="952500"/>
          </a:xfrm>
          <a:prstGeom prst="rect">
            <a:avLst/>
          </a:prstGeom>
        </p:spPr>
        <p:txBody>
          <a:bodyPr lIns="0" tIns="0" rIns="0" bIns="0" rtlCol="0" anchor="ctr"/>
          <a:lstStyle/>
          <a:p>
            <a:pPr lvl="0" algn="l">
              <a:lnSpc>
                <a:spcPct val="116199"/>
              </a:lnSpc>
            </a:pPr>
            <a:r>
              <a:rPr lang="en-US" sz="5333" b="0" i="0" u="none" strike="noStrike" spc="-300">
                <a:solidFill>
                  <a:srgbClr val="325ADC"/>
                </a:solidFill>
                <a:latin typeface="NanumSquare ExtraBold"/>
                <a:ea typeface="NanumSquare ExtraBold"/>
                <a:cs typeface="NanumSquare ExtraBold"/>
              </a:rPr>
              <a:t>Visualizing Cluster Characteristics
</a:t>
            </a:r>
          </a:p>
        </p:txBody>
      </p:sp>
      <p:pic>
        <p:nvPicPr>
          <p:cNvPr id="5" name="Picture 5"/>
          <p:cNvPicPr>
            <a:picLocks noChangeAspect="1"/>
          </p:cNvPicPr>
          <p:nvPr/>
        </p:nvPicPr>
        <p:blipFill>
          <a:blip r:embed="rId4"/>
          <a:stretch>
            <a:fillRect/>
          </a:stretch>
        </p:blipFill>
        <p:spPr>
          <a:xfrm>
            <a:off x="2082800" y="2247900"/>
            <a:ext cx="20345400" cy="4445000"/>
          </a:xfrm>
          <a:prstGeom prst="rect">
            <a:avLst/>
          </a:prstGeom>
        </p:spPr>
      </p:pic>
      <p:pic>
        <p:nvPicPr>
          <p:cNvPr id="6" name="Picture 6"/>
          <p:cNvPicPr>
            <a:picLocks noChangeAspect="1"/>
          </p:cNvPicPr>
          <p:nvPr/>
        </p:nvPicPr>
        <p:blipFill>
          <a:blip r:embed="rId5"/>
          <a:stretch>
            <a:fillRect/>
          </a:stretch>
        </p:blipFill>
        <p:spPr>
          <a:xfrm>
            <a:off x="12433300" y="7137400"/>
            <a:ext cx="4711700" cy="4864100"/>
          </a:xfrm>
          <a:prstGeom prst="rect">
            <a:avLst/>
          </a:prstGeom>
        </p:spPr>
      </p:pic>
      <p:pic>
        <p:nvPicPr>
          <p:cNvPr id="7" name="Picture 7"/>
          <p:cNvPicPr>
            <a:picLocks noChangeAspect="1"/>
          </p:cNvPicPr>
          <p:nvPr/>
        </p:nvPicPr>
        <p:blipFill>
          <a:blip r:embed="rId6"/>
          <a:stretch>
            <a:fillRect/>
          </a:stretch>
        </p:blipFill>
        <p:spPr>
          <a:xfrm>
            <a:off x="17754600" y="7124700"/>
            <a:ext cx="4546600" cy="4762500"/>
          </a:xfrm>
          <a:prstGeom prst="rect">
            <a:avLst/>
          </a:prstGeom>
        </p:spPr>
      </p:pic>
      <p:pic>
        <p:nvPicPr>
          <p:cNvPr id="8" name="Picture 8"/>
          <p:cNvPicPr>
            <a:picLocks noChangeAspect="1"/>
          </p:cNvPicPr>
          <p:nvPr/>
        </p:nvPicPr>
        <p:blipFill>
          <a:blip r:embed="rId7"/>
          <a:stretch>
            <a:fillRect/>
          </a:stretch>
        </p:blipFill>
        <p:spPr>
          <a:xfrm>
            <a:off x="2070100" y="7124700"/>
            <a:ext cx="4597400" cy="4826000"/>
          </a:xfrm>
          <a:prstGeom prst="rect">
            <a:avLst/>
          </a:prstGeom>
        </p:spPr>
      </p:pic>
      <p:pic>
        <p:nvPicPr>
          <p:cNvPr id="9" name="Picture 9"/>
          <p:cNvPicPr>
            <a:picLocks noChangeAspect="1"/>
          </p:cNvPicPr>
          <p:nvPr/>
        </p:nvPicPr>
        <p:blipFill>
          <a:blip r:embed="rId8"/>
          <a:stretch>
            <a:fillRect/>
          </a:stretch>
        </p:blipFill>
        <p:spPr>
          <a:xfrm>
            <a:off x="7277100" y="7124700"/>
            <a:ext cx="4533900" cy="478790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50000"/>
          </a:blip>
          <a:stretch>
            <a:fillRect/>
          </a:stretch>
        </p:blipFill>
        <p:spPr>
          <a:xfrm>
            <a:off x="5588000" y="3060700"/>
            <a:ext cx="4711700" cy="4356100"/>
          </a:xfrm>
          <a:prstGeom prst="rect">
            <a:avLst/>
          </a:prstGeom>
        </p:spPr>
      </p:pic>
      <p:pic>
        <p:nvPicPr>
          <p:cNvPr id="3" name="Picture 3"/>
          <p:cNvPicPr>
            <a:picLocks noChangeAspect="1"/>
          </p:cNvPicPr>
          <p:nvPr/>
        </p:nvPicPr>
        <p:blipFill>
          <a:blip r:embed="rId3">
            <a:alphaModFix amt="30000"/>
          </a:blip>
          <a:stretch>
            <a:fillRect/>
          </a:stretch>
        </p:blipFill>
        <p:spPr>
          <a:xfrm>
            <a:off x="13169900" y="3048000"/>
            <a:ext cx="4711700" cy="4356100"/>
          </a:xfrm>
          <a:prstGeom prst="rect">
            <a:avLst/>
          </a:prstGeom>
        </p:spPr>
      </p:pic>
      <p:pic>
        <p:nvPicPr>
          <p:cNvPr id="4" name="Picture 4"/>
          <p:cNvPicPr>
            <a:picLocks noChangeAspect="1"/>
          </p:cNvPicPr>
          <p:nvPr/>
        </p:nvPicPr>
        <p:blipFill>
          <a:blip r:embed="rId4">
            <a:alphaModFix amt="50000"/>
          </a:blip>
          <a:stretch>
            <a:fillRect/>
          </a:stretch>
        </p:blipFill>
        <p:spPr>
          <a:xfrm>
            <a:off x="5524500" y="8432800"/>
            <a:ext cx="4660900" cy="4356100"/>
          </a:xfrm>
          <a:prstGeom prst="rect">
            <a:avLst/>
          </a:prstGeom>
        </p:spPr>
      </p:pic>
      <p:pic>
        <p:nvPicPr>
          <p:cNvPr id="5" name="Picture 5"/>
          <p:cNvPicPr>
            <a:picLocks noChangeAspect="1"/>
          </p:cNvPicPr>
          <p:nvPr/>
        </p:nvPicPr>
        <p:blipFill>
          <a:blip r:embed="rId5">
            <a:alphaModFix amt="30000"/>
          </a:blip>
          <a:stretch>
            <a:fillRect/>
          </a:stretch>
        </p:blipFill>
        <p:spPr>
          <a:xfrm>
            <a:off x="13233400" y="8445500"/>
            <a:ext cx="4660900" cy="4356100"/>
          </a:xfrm>
          <a:prstGeom prst="rect">
            <a:avLst/>
          </a:prstGeom>
        </p:spPr>
      </p:pic>
      <p:pic>
        <p:nvPicPr>
          <p:cNvPr id="6" name="Picture 6"/>
          <p:cNvPicPr>
            <a:picLocks noChangeAspect="1"/>
          </p:cNvPicPr>
          <p:nvPr/>
        </p:nvPicPr>
        <p:blipFill>
          <a:blip r:embed="rId6"/>
          <a:stretch>
            <a:fillRect/>
          </a:stretch>
        </p:blipFill>
        <p:spPr>
          <a:xfrm>
            <a:off x="0" y="12700"/>
            <a:ext cx="24460200" cy="368300"/>
          </a:xfrm>
          <a:prstGeom prst="rect">
            <a:avLst/>
          </a:prstGeom>
        </p:spPr>
      </p:pic>
      <p:sp>
        <p:nvSpPr>
          <p:cNvPr id="7" name="TextBox 7"/>
          <p:cNvSpPr txBox="1"/>
          <p:nvPr/>
        </p:nvSpPr>
        <p:spPr>
          <a:xfrm>
            <a:off x="2578100" y="1295400"/>
            <a:ext cx="8686800" cy="952500"/>
          </a:xfrm>
          <a:prstGeom prst="rect">
            <a:avLst/>
          </a:prstGeom>
        </p:spPr>
        <p:txBody>
          <a:bodyPr lIns="0" tIns="0" rIns="0" bIns="0" rtlCol="0" anchor="ctr"/>
          <a:lstStyle/>
          <a:p>
            <a:pPr lvl="0" algn="l">
              <a:lnSpc>
                <a:spcPct val="116199"/>
              </a:lnSpc>
            </a:pPr>
            <a:r>
              <a:rPr lang="en-US" sz="5333" b="0" i="0" u="none" strike="noStrike" spc="-300">
                <a:solidFill>
                  <a:srgbClr val="325ADC"/>
                </a:solidFill>
                <a:latin typeface="NanumSquare ExtraBold"/>
                <a:ea typeface="NanumSquare ExtraBold"/>
                <a:cs typeface="NanumSquare ExtraBold"/>
              </a:rPr>
              <a:t>Table of Contents</a:t>
            </a:r>
          </a:p>
        </p:txBody>
      </p:sp>
      <p:pic>
        <p:nvPicPr>
          <p:cNvPr id="8" name="Picture 8"/>
          <p:cNvPicPr>
            <a:picLocks noChangeAspect="1"/>
          </p:cNvPicPr>
          <p:nvPr/>
        </p:nvPicPr>
        <p:blipFill>
          <a:blip r:embed="rId7"/>
          <a:stretch>
            <a:fillRect/>
          </a:stretch>
        </p:blipFill>
        <p:spPr>
          <a:xfrm>
            <a:off x="7632700" y="4533900"/>
            <a:ext cx="774700" cy="76200"/>
          </a:xfrm>
          <a:prstGeom prst="rect">
            <a:avLst/>
          </a:prstGeom>
        </p:spPr>
      </p:pic>
      <p:sp>
        <p:nvSpPr>
          <p:cNvPr id="9" name="TextBox 9"/>
          <p:cNvSpPr txBox="1"/>
          <p:nvPr/>
        </p:nvSpPr>
        <p:spPr>
          <a:xfrm>
            <a:off x="7366000" y="3441700"/>
            <a:ext cx="1320800" cy="990600"/>
          </a:xfrm>
          <a:prstGeom prst="rect">
            <a:avLst/>
          </a:prstGeom>
        </p:spPr>
        <p:txBody>
          <a:bodyPr lIns="0" tIns="0" rIns="0" bIns="0" rtlCol="0" anchor="t"/>
          <a:lstStyle/>
          <a:p>
            <a:pPr lvl="0" algn="ctr">
              <a:lnSpc>
                <a:spcPct val="116199"/>
              </a:lnSpc>
            </a:pPr>
            <a:r>
              <a:rPr lang="en-US" sz="5565" b="0" i="0" u="none" strike="noStrike">
                <a:solidFill>
                  <a:srgbClr val="325ADC"/>
                </a:solidFill>
                <a:latin typeface="NanumSquare ExtraBold"/>
                <a:ea typeface="NanumSquare ExtraBold"/>
                <a:cs typeface="NanumSquare ExtraBold"/>
              </a:rPr>
              <a:t>1</a:t>
            </a:r>
          </a:p>
        </p:txBody>
      </p:sp>
      <p:pic>
        <p:nvPicPr>
          <p:cNvPr id="10" name="Picture 10"/>
          <p:cNvPicPr>
            <a:picLocks noChangeAspect="1"/>
          </p:cNvPicPr>
          <p:nvPr/>
        </p:nvPicPr>
        <p:blipFill>
          <a:blip r:embed="rId8"/>
          <a:stretch>
            <a:fillRect/>
          </a:stretch>
        </p:blipFill>
        <p:spPr>
          <a:xfrm>
            <a:off x="15163800" y="4495800"/>
            <a:ext cx="774700" cy="76200"/>
          </a:xfrm>
          <a:prstGeom prst="rect">
            <a:avLst/>
          </a:prstGeom>
        </p:spPr>
      </p:pic>
      <p:sp>
        <p:nvSpPr>
          <p:cNvPr id="11" name="TextBox 11"/>
          <p:cNvSpPr txBox="1"/>
          <p:nvPr/>
        </p:nvSpPr>
        <p:spPr>
          <a:xfrm>
            <a:off x="12585700" y="5118100"/>
            <a:ext cx="5892800" cy="1651000"/>
          </a:xfrm>
          <a:prstGeom prst="rect">
            <a:avLst/>
          </a:prstGeom>
        </p:spPr>
        <p:txBody>
          <a:bodyPr lIns="0" tIns="0" rIns="0" bIns="0" rtlCol="0" anchor="t"/>
          <a:lstStyle/>
          <a:p>
            <a:pPr lvl="0" algn="ctr">
              <a:lnSpc>
                <a:spcPct val="116199"/>
              </a:lnSpc>
            </a:pPr>
            <a:r>
              <a:rPr lang="en-US" sz="3089" b="0" i="0" u="none" strike="noStrike">
                <a:solidFill>
                  <a:srgbClr val="325ADC"/>
                </a:solidFill>
                <a:latin typeface="NanumSquare ExtraBold"/>
                <a:ea typeface="NanumSquare ExtraBold"/>
                <a:cs typeface="NanumSquare ExtraBold"/>
              </a:rPr>
              <a:t> Numerical Feature  </a:t>
            </a:r>
          </a:p>
          <a:p>
            <a:pPr lvl="0" algn="ctr">
              <a:lnSpc>
                <a:spcPct val="116199"/>
              </a:lnSpc>
            </a:pPr>
            <a:r>
              <a:rPr lang="en-US" sz="3089" b="0" i="0" u="none" strike="noStrike">
                <a:solidFill>
                  <a:srgbClr val="325ADC"/>
                </a:solidFill>
                <a:latin typeface="NanumSquare ExtraBold"/>
                <a:ea typeface="NanumSquare ExtraBold"/>
                <a:cs typeface="NanumSquare ExtraBold"/>
              </a:rPr>
              <a:t>&amp; </a:t>
            </a:r>
          </a:p>
          <a:p>
            <a:pPr lvl="0" algn="ctr">
              <a:lnSpc>
                <a:spcPct val="116199"/>
              </a:lnSpc>
            </a:pPr>
            <a:r>
              <a:rPr lang="en-US" sz="3089" b="0" i="0" u="none" strike="noStrike">
                <a:solidFill>
                  <a:srgbClr val="325ADC"/>
                </a:solidFill>
                <a:latin typeface="NanumSquare ExtraBold"/>
                <a:ea typeface="NanumSquare ExtraBold"/>
                <a:cs typeface="NanumSquare ExtraBold"/>
              </a:rPr>
              <a:t>Depression relationship</a:t>
            </a:r>
          </a:p>
        </p:txBody>
      </p:sp>
      <p:sp>
        <p:nvSpPr>
          <p:cNvPr id="12" name="TextBox 12"/>
          <p:cNvSpPr txBox="1"/>
          <p:nvPr/>
        </p:nvSpPr>
        <p:spPr>
          <a:xfrm>
            <a:off x="14897100" y="3390900"/>
            <a:ext cx="1320800" cy="990600"/>
          </a:xfrm>
          <a:prstGeom prst="rect">
            <a:avLst/>
          </a:prstGeom>
        </p:spPr>
        <p:txBody>
          <a:bodyPr lIns="0" tIns="0" rIns="0" bIns="0" rtlCol="0" anchor="t"/>
          <a:lstStyle/>
          <a:p>
            <a:pPr lvl="0" algn="ctr">
              <a:lnSpc>
                <a:spcPct val="116199"/>
              </a:lnSpc>
            </a:pPr>
            <a:r>
              <a:rPr lang="en-US" sz="5565" b="0" i="0" u="none" strike="noStrike">
                <a:solidFill>
                  <a:srgbClr val="325ADC"/>
                </a:solidFill>
                <a:latin typeface="NanumSquare ExtraBold"/>
                <a:ea typeface="NanumSquare ExtraBold"/>
                <a:cs typeface="NanumSquare ExtraBold"/>
              </a:rPr>
              <a:t>2</a:t>
            </a:r>
          </a:p>
        </p:txBody>
      </p:sp>
      <p:pic>
        <p:nvPicPr>
          <p:cNvPr id="13" name="Picture 13"/>
          <p:cNvPicPr>
            <a:picLocks noChangeAspect="1"/>
          </p:cNvPicPr>
          <p:nvPr/>
        </p:nvPicPr>
        <p:blipFill>
          <a:blip r:embed="rId7"/>
          <a:stretch>
            <a:fillRect/>
          </a:stretch>
        </p:blipFill>
        <p:spPr>
          <a:xfrm>
            <a:off x="7378700" y="9855200"/>
            <a:ext cx="774700" cy="76200"/>
          </a:xfrm>
          <a:prstGeom prst="rect">
            <a:avLst/>
          </a:prstGeom>
        </p:spPr>
      </p:pic>
      <p:sp>
        <p:nvSpPr>
          <p:cNvPr id="14" name="TextBox 14"/>
          <p:cNvSpPr txBox="1"/>
          <p:nvPr/>
        </p:nvSpPr>
        <p:spPr>
          <a:xfrm>
            <a:off x="7112000" y="8750300"/>
            <a:ext cx="1320800" cy="990600"/>
          </a:xfrm>
          <a:prstGeom prst="rect">
            <a:avLst/>
          </a:prstGeom>
        </p:spPr>
        <p:txBody>
          <a:bodyPr lIns="0" tIns="0" rIns="0" bIns="0" rtlCol="0" anchor="t"/>
          <a:lstStyle/>
          <a:p>
            <a:pPr lvl="0" algn="ctr">
              <a:lnSpc>
                <a:spcPct val="116199"/>
              </a:lnSpc>
            </a:pPr>
            <a:r>
              <a:rPr lang="en-US" sz="5565" b="0" i="0" u="none" strike="noStrike">
                <a:solidFill>
                  <a:srgbClr val="325ADC"/>
                </a:solidFill>
                <a:latin typeface="NanumSquare ExtraBold"/>
                <a:ea typeface="NanumSquare ExtraBold"/>
                <a:cs typeface="NanumSquare ExtraBold"/>
              </a:rPr>
              <a:t>3</a:t>
            </a:r>
          </a:p>
        </p:txBody>
      </p:sp>
      <p:pic>
        <p:nvPicPr>
          <p:cNvPr id="15" name="Picture 15"/>
          <p:cNvPicPr>
            <a:picLocks noChangeAspect="1"/>
          </p:cNvPicPr>
          <p:nvPr/>
        </p:nvPicPr>
        <p:blipFill>
          <a:blip r:embed="rId9"/>
          <a:stretch>
            <a:fillRect/>
          </a:stretch>
        </p:blipFill>
        <p:spPr>
          <a:xfrm>
            <a:off x="15189200" y="9893300"/>
            <a:ext cx="774700" cy="76200"/>
          </a:xfrm>
          <a:prstGeom prst="rect">
            <a:avLst/>
          </a:prstGeom>
        </p:spPr>
      </p:pic>
      <p:sp>
        <p:nvSpPr>
          <p:cNvPr id="16" name="TextBox 16"/>
          <p:cNvSpPr txBox="1"/>
          <p:nvPr/>
        </p:nvSpPr>
        <p:spPr>
          <a:xfrm>
            <a:off x="13131800" y="10528300"/>
            <a:ext cx="4889500" cy="1651000"/>
          </a:xfrm>
          <a:prstGeom prst="rect">
            <a:avLst/>
          </a:prstGeom>
        </p:spPr>
        <p:txBody>
          <a:bodyPr lIns="0" tIns="0" rIns="0" bIns="0" rtlCol="0" anchor="t"/>
          <a:lstStyle/>
          <a:p>
            <a:pPr lvl="0" algn="ctr">
              <a:lnSpc>
                <a:spcPct val="116199"/>
              </a:lnSpc>
            </a:pPr>
            <a:r>
              <a:rPr lang="en-US" sz="3089" b="0" i="0" u="none" strike="noStrike">
                <a:solidFill>
                  <a:srgbClr val="325ADC"/>
                </a:solidFill>
                <a:latin typeface="NanumSquare ExtraBold"/>
                <a:ea typeface="NanumSquare ExtraBold"/>
                <a:cs typeface="NanumSquare ExtraBold"/>
              </a:rPr>
              <a:t>Unsupervised  Learning:</a:t>
            </a:r>
          </a:p>
          <a:p>
            <a:pPr lvl="0" algn="ctr">
              <a:lnSpc>
                <a:spcPct val="116199"/>
              </a:lnSpc>
            </a:pPr>
            <a:endParaRPr lang="en-US" sz="3089" b="0" i="0" u="none" strike="noStrike">
              <a:solidFill>
                <a:srgbClr val="325ADC"/>
              </a:solidFill>
              <a:latin typeface="NanumSquare ExtraBold"/>
              <a:ea typeface="NanumSquare ExtraBold"/>
              <a:cs typeface="NanumSquare ExtraBold"/>
            </a:endParaRPr>
          </a:p>
          <a:p>
            <a:pPr lvl="0" algn="ctr">
              <a:lnSpc>
                <a:spcPct val="116199"/>
              </a:lnSpc>
            </a:pPr>
            <a:r>
              <a:rPr lang="en-US" sz="3089" b="0" i="0" u="none" strike="noStrike">
                <a:solidFill>
                  <a:srgbClr val="325ADC"/>
                </a:solidFill>
                <a:latin typeface="NanumSquare ExtraBold"/>
                <a:ea typeface="NanumSquare ExtraBold"/>
                <a:cs typeface="NanumSquare ExtraBold"/>
              </a:rPr>
              <a:t> Verifying Relationships</a:t>
            </a:r>
          </a:p>
        </p:txBody>
      </p:sp>
      <p:sp>
        <p:nvSpPr>
          <p:cNvPr id="17" name="TextBox 17"/>
          <p:cNvSpPr txBox="1"/>
          <p:nvPr/>
        </p:nvSpPr>
        <p:spPr>
          <a:xfrm>
            <a:off x="14922500" y="8801100"/>
            <a:ext cx="1320800" cy="990600"/>
          </a:xfrm>
          <a:prstGeom prst="rect">
            <a:avLst/>
          </a:prstGeom>
        </p:spPr>
        <p:txBody>
          <a:bodyPr lIns="0" tIns="0" rIns="0" bIns="0" rtlCol="0" anchor="t"/>
          <a:lstStyle/>
          <a:p>
            <a:pPr lvl="0" algn="ctr">
              <a:lnSpc>
                <a:spcPct val="116199"/>
              </a:lnSpc>
            </a:pPr>
            <a:r>
              <a:rPr lang="en-US" sz="5565" b="0" i="0" u="none" strike="noStrike">
                <a:solidFill>
                  <a:srgbClr val="325ADC"/>
                </a:solidFill>
                <a:latin typeface="NanumSquare ExtraBold"/>
                <a:ea typeface="NanumSquare ExtraBold"/>
                <a:cs typeface="NanumSquare ExtraBold"/>
              </a:rPr>
              <a:t>4</a:t>
            </a:r>
          </a:p>
        </p:txBody>
      </p:sp>
      <p:pic>
        <p:nvPicPr>
          <p:cNvPr id="18" name="Picture 18"/>
          <p:cNvPicPr>
            <a:picLocks noChangeAspect="1"/>
          </p:cNvPicPr>
          <p:nvPr/>
        </p:nvPicPr>
        <p:blipFill>
          <a:blip r:embed="rId10"/>
          <a:stretch>
            <a:fillRect/>
          </a:stretch>
        </p:blipFill>
        <p:spPr>
          <a:xfrm>
            <a:off x="1587500" y="1447800"/>
            <a:ext cx="622300" cy="571500"/>
          </a:xfrm>
          <a:prstGeom prst="rect">
            <a:avLst/>
          </a:prstGeom>
        </p:spPr>
      </p:pic>
      <p:sp>
        <p:nvSpPr>
          <p:cNvPr id="19" name="TextBox 19"/>
          <p:cNvSpPr txBox="1"/>
          <p:nvPr/>
        </p:nvSpPr>
        <p:spPr>
          <a:xfrm>
            <a:off x="6070600" y="5092700"/>
            <a:ext cx="3860800" cy="1651000"/>
          </a:xfrm>
          <a:prstGeom prst="rect">
            <a:avLst/>
          </a:prstGeom>
        </p:spPr>
        <p:txBody>
          <a:bodyPr lIns="0" tIns="0" rIns="0" bIns="0" rtlCol="0" anchor="t"/>
          <a:lstStyle/>
          <a:p>
            <a:pPr lvl="0" algn="ctr">
              <a:lnSpc>
                <a:spcPct val="116199"/>
              </a:lnSpc>
            </a:pPr>
            <a:r>
              <a:rPr lang="en-US" sz="3089" b="0" i="0" u="none" strike="noStrike">
                <a:solidFill>
                  <a:srgbClr val="325ADC"/>
                </a:solidFill>
                <a:latin typeface="NanumSquare ExtraBold"/>
                <a:ea typeface="NanumSquare ExtraBold"/>
                <a:cs typeface="NanumSquare ExtraBold"/>
              </a:rPr>
              <a:t>Dataset Overview</a:t>
            </a:r>
          </a:p>
          <a:p>
            <a:pPr lvl="0" algn="ctr">
              <a:lnSpc>
                <a:spcPct val="116199"/>
              </a:lnSpc>
            </a:pPr>
            <a:r>
              <a:rPr lang="en-US" sz="3089" b="0" i="0" u="none" strike="noStrike">
                <a:solidFill>
                  <a:srgbClr val="325ADC"/>
                </a:solidFill>
                <a:latin typeface="NanumSquare ExtraBold"/>
                <a:ea typeface="NanumSquare ExtraBold"/>
                <a:cs typeface="NanumSquare ExtraBold"/>
              </a:rPr>
              <a:t> and </a:t>
            </a:r>
          </a:p>
          <a:p>
            <a:pPr lvl="0" algn="ctr">
              <a:lnSpc>
                <a:spcPct val="116199"/>
              </a:lnSpc>
            </a:pPr>
            <a:r>
              <a:rPr lang="en-US" sz="3089" b="0" i="0" u="none" strike="noStrike">
                <a:solidFill>
                  <a:srgbClr val="325ADC"/>
                </a:solidFill>
                <a:latin typeface="NanumSquare ExtraBold"/>
                <a:ea typeface="NanumSquare ExtraBold"/>
                <a:cs typeface="NanumSquare ExtraBold"/>
              </a:rPr>
              <a:t>Structure</a:t>
            </a:r>
          </a:p>
        </p:txBody>
      </p:sp>
      <p:sp>
        <p:nvSpPr>
          <p:cNvPr id="20" name="TextBox 20"/>
          <p:cNvSpPr txBox="1"/>
          <p:nvPr/>
        </p:nvSpPr>
        <p:spPr>
          <a:xfrm>
            <a:off x="5092700" y="10566400"/>
            <a:ext cx="5892800" cy="546100"/>
          </a:xfrm>
          <a:prstGeom prst="rect">
            <a:avLst/>
          </a:prstGeom>
        </p:spPr>
        <p:txBody>
          <a:bodyPr lIns="0" tIns="0" rIns="0" bIns="0" rtlCol="0" anchor="t"/>
          <a:lstStyle/>
          <a:p>
            <a:pPr lvl="0" algn="ctr">
              <a:lnSpc>
                <a:spcPct val="116199"/>
              </a:lnSpc>
            </a:pPr>
            <a:r>
              <a:rPr lang="en-US" sz="3089" b="0" i="0" u="none" strike="noStrike">
                <a:solidFill>
                  <a:srgbClr val="325ADC"/>
                </a:solidFill>
                <a:latin typeface="NanumSquare ExtraBold"/>
                <a:ea typeface="NanumSquare ExtraBold"/>
                <a:cs typeface="NanumSquare ExtraBold"/>
              </a:rPr>
              <a:t>Supervised Learning</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tretch>
            <a:fillRect/>
          </a:stretch>
        </p:blipFill>
        <p:spPr>
          <a:xfrm>
            <a:off x="0" y="12700"/>
            <a:ext cx="24460200" cy="368300"/>
          </a:xfrm>
          <a:prstGeom prst="rect">
            <a:avLst/>
          </a:prstGeom>
        </p:spPr>
      </p:pic>
      <p:pic>
        <p:nvPicPr>
          <p:cNvPr id="3" name="Picture 3"/>
          <p:cNvPicPr>
            <a:picLocks noChangeAspect="1"/>
          </p:cNvPicPr>
          <p:nvPr/>
        </p:nvPicPr>
        <p:blipFill>
          <a:blip r:embed="rId3"/>
          <a:stretch>
            <a:fillRect/>
          </a:stretch>
        </p:blipFill>
        <p:spPr>
          <a:xfrm>
            <a:off x="1435100" y="12446000"/>
            <a:ext cx="21513800" cy="25400"/>
          </a:xfrm>
          <a:prstGeom prst="rect">
            <a:avLst/>
          </a:prstGeom>
        </p:spPr>
      </p:pic>
      <p:sp>
        <p:nvSpPr>
          <p:cNvPr id="4" name="TextBox 4"/>
          <p:cNvSpPr txBox="1"/>
          <p:nvPr/>
        </p:nvSpPr>
        <p:spPr>
          <a:xfrm>
            <a:off x="2578100" y="1295400"/>
            <a:ext cx="18897600" cy="952500"/>
          </a:xfrm>
          <a:prstGeom prst="rect">
            <a:avLst/>
          </a:prstGeom>
        </p:spPr>
        <p:txBody>
          <a:bodyPr lIns="0" tIns="0" rIns="0" bIns="0" rtlCol="0" anchor="ctr"/>
          <a:lstStyle/>
          <a:p>
            <a:pPr lvl="0" algn="l">
              <a:lnSpc>
                <a:spcPct val="116199"/>
              </a:lnSpc>
            </a:pPr>
            <a:r>
              <a:rPr lang="en-US" sz="5333" b="0" i="0" u="none" strike="noStrike" spc="-300">
                <a:solidFill>
                  <a:srgbClr val="325ADC"/>
                </a:solidFill>
                <a:latin typeface="NanumSquare ExtraBold"/>
                <a:ea typeface="NanumSquare ExtraBold"/>
                <a:cs typeface="NanumSquare ExtraBold"/>
              </a:rPr>
              <a:t>Impact of SNS on Academic Performance &amp; Mental Health
</a:t>
            </a:r>
          </a:p>
        </p:txBody>
      </p:sp>
      <p:sp>
        <p:nvSpPr>
          <p:cNvPr id="5" name="TextBox 5"/>
          <p:cNvSpPr txBox="1"/>
          <p:nvPr/>
        </p:nvSpPr>
        <p:spPr>
          <a:xfrm>
            <a:off x="1638300" y="7391400"/>
            <a:ext cx="14681200" cy="4343400"/>
          </a:xfrm>
          <a:prstGeom prst="rect">
            <a:avLst/>
          </a:prstGeom>
        </p:spPr>
        <p:txBody>
          <a:bodyPr lIns="0" tIns="0" rIns="0" bIns="0" rtlCol="0" anchor="t"/>
          <a:lstStyle/>
          <a:p>
            <a:pPr lvl="0" algn="l">
              <a:lnSpc>
                <a:spcPct val="129479"/>
              </a:lnSpc>
            </a:pPr>
            <a:r>
              <a:rPr lang="en-US" sz="3179" b="1" i="0" u="none" strike="noStrike" spc="-200">
                <a:solidFill>
                  <a:srgbClr val="595959"/>
                </a:solidFill>
                <a:latin typeface="NanumSquare Regular"/>
                <a:ea typeface="NanumSquare Regular"/>
                <a:cs typeface="NanumSquare Regular"/>
              </a:rPr>
              <a:t>Cluster 0 (Ideal) vs. Cluster 2 (Social):</a:t>
            </a:r>
          </a:p>
          <a:p>
            <a:pPr lvl="0" algn="l">
              <a:lnSpc>
                <a:spcPct val="129479"/>
              </a:lnSpc>
            </a:pPr>
            <a:r>
              <a:rPr lang="en-US" sz="3179" b="0" i="0" u="none" strike="noStrike" spc="-200">
                <a:solidFill>
                  <a:srgbClr val="595959"/>
                </a:solidFill>
                <a:latin typeface="NanumSquare Regular"/>
                <a:ea typeface="NanumSquare Regular"/>
                <a:cs typeface="NanumSquare Regular"/>
              </a:rPr>
              <a:t>A clear contrast in digital habits and academic outcomes.
</a:t>
            </a:r>
            <a:r>
              <a:rPr lang="en-US" sz="3179" b="1" i="0" u="none" strike="noStrike" spc="-200">
                <a:solidFill>
                  <a:srgbClr val="595959"/>
                </a:solidFill>
                <a:latin typeface="NanumSquare Regular"/>
                <a:ea typeface="NanumSquare Regular"/>
                <a:cs typeface="NanumSquare Regular"/>
              </a:rPr>
              <a:t>The Negative Correlation:</a:t>
            </a:r>
            <a:r>
              <a:rPr lang="en-US" sz="3179" b="0" i="0" u="none" strike="noStrike" spc="-200">
                <a:solidFill>
                  <a:srgbClr val="595959"/>
                </a:solidFill>
                <a:latin typeface="NanumSquare Regular"/>
                <a:ea typeface="NanumSquare Regular"/>
                <a:cs typeface="NanumSquare Regular"/>
              </a:rPr>
              <a:t>
High SNS Usage -&gt; Low Study Duration -&gt; Low CGPA.
</a:t>
            </a:r>
            <a:r>
              <a:rPr lang="en-US" sz="3179" b="1" i="0" u="none" strike="noStrike" spc="-200">
                <a:solidFill>
                  <a:srgbClr val="595959"/>
                </a:solidFill>
                <a:latin typeface="NanumSquare Regular"/>
                <a:ea typeface="NanumSquare Regular"/>
                <a:cs typeface="NanumSquare Regular"/>
              </a:rPr>
              <a:t>Mental Health Implication:</a:t>
            </a:r>
            <a:br>
              <a:rPr lang="en-US" sz="3179" b="1" i="0" u="none" strike="noStrike" spc="-200">
                <a:solidFill>
                  <a:srgbClr val="595959"/>
                </a:solidFill>
                <a:latin typeface="NanumSquare Regular"/>
                <a:ea typeface="NanumSquare Regular"/>
                <a:cs typeface="NanumSquare Regular"/>
              </a:rPr>
            </a:br>
            <a:r>
              <a:rPr lang="en-US" sz="3179" b="1" i="0" u="none" strike="noStrike" spc="-200">
                <a:solidFill>
                  <a:srgbClr val="595959"/>
                </a:solidFill>
                <a:latin typeface="NanumSquare Regular"/>
                <a:ea typeface="NanumSquare Regular"/>
                <a:cs typeface="NanumSquare Regular"/>
              </a:rPr>
              <a:t>Cluster 0 (High CGPA) :</a:t>
            </a:r>
            <a:r>
              <a:rPr lang="en-US" sz="3179" b="0" i="0" u="none" strike="noStrike" spc="-200">
                <a:solidFill>
                  <a:srgbClr val="595959"/>
                </a:solidFill>
                <a:latin typeface="NanumSquare Regular"/>
                <a:ea typeface="NanumSquare Regular"/>
                <a:cs typeface="NanumSquare Regular"/>
              </a:rPr>
              <a:t> Depression rate is below the average (5%).
</a:t>
            </a:r>
            <a:r>
              <a:rPr lang="en-US" sz="3179" b="1" i="0" u="none" strike="noStrike" spc="-200">
                <a:solidFill>
                  <a:srgbClr val="595959"/>
                </a:solidFill>
                <a:latin typeface="NanumSquare Regular"/>
                <a:ea typeface="NanumSquare Regular"/>
                <a:cs typeface="NanumSquare Regular"/>
              </a:rPr>
              <a:t>Cluster 2 (Low CGPA) :</a:t>
            </a:r>
            <a:r>
              <a:rPr lang="en-US" sz="3179" b="0" i="0" u="none" strike="noStrike" spc="-200">
                <a:solidFill>
                  <a:srgbClr val="595959"/>
                </a:solidFill>
                <a:latin typeface="NanumSquare Regular"/>
                <a:ea typeface="NanumSquare Regular"/>
                <a:cs typeface="NanumSquare Regular"/>
              </a:rPr>
              <a:t> Depression rate is 15%, exceeding the population average (10%)</a:t>
            </a:r>
            <a:br>
              <a:rPr lang="en-US" sz="3179" b="0" i="0" u="none" strike="noStrike" spc="-200">
                <a:solidFill>
                  <a:srgbClr val="595959"/>
                </a:solidFill>
                <a:latin typeface="NanumSquare Regular"/>
                <a:ea typeface="NanumSquare Regular"/>
                <a:cs typeface="NanumSquare Regular"/>
              </a:rPr>
            </a:br>
            <a:endParaRPr lang="en-US" sz="3179" b="0" i="0" u="none" strike="noStrike" spc="-200">
              <a:solidFill>
                <a:srgbClr val="595959"/>
              </a:solidFill>
              <a:latin typeface="NanumSquare Regular"/>
              <a:ea typeface="NanumSquare Regular"/>
              <a:cs typeface="NanumSquare Regular"/>
            </a:endParaRPr>
          </a:p>
        </p:txBody>
      </p:sp>
      <p:pic>
        <p:nvPicPr>
          <p:cNvPr id="6" name="Picture 6"/>
          <p:cNvPicPr>
            <a:picLocks noChangeAspect="1"/>
          </p:cNvPicPr>
          <p:nvPr/>
        </p:nvPicPr>
        <p:blipFill>
          <a:blip r:embed="rId4"/>
          <a:stretch>
            <a:fillRect/>
          </a:stretch>
        </p:blipFill>
        <p:spPr>
          <a:xfrm>
            <a:off x="1993900" y="2247900"/>
            <a:ext cx="20396200" cy="4394200"/>
          </a:xfrm>
          <a:prstGeom prst="rect">
            <a:avLst/>
          </a:prstGeom>
        </p:spPr>
      </p:pic>
      <p:pic>
        <p:nvPicPr>
          <p:cNvPr id="7" name="Picture 7"/>
          <p:cNvPicPr>
            <a:picLocks noChangeAspect="1"/>
          </p:cNvPicPr>
          <p:nvPr/>
        </p:nvPicPr>
        <p:blipFill>
          <a:blip r:embed="rId5"/>
          <a:stretch>
            <a:fillRect/>
          </a:stretch>
        </p:blipFill>
        <p:spPr>
          <a:xfrm>
            <a:off x="16192500" y="6629400"/>
            <a:ext cx="5359400" cy="5626100"/>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tretch>
            <a:fillRect/>
          </a:stretch>
        </p:blipFill>
        <p:spPr>
          <a:xfrm>
            <a:off x="0" y="12700"/>
            <a:ext cx="24460200" cy="368300"/>
          </a:xfrm>
          <a:prstGeom prst="rect">
            <a:avLst/>
          </a:prstGeom>
        </p:spPr>
      </p:pic>
      <p:pic>
        <p:nvPicPr>
          <p:cNvPr id="3" name="Picture 3"/>
          <p:cNvPicPr>
            <a:picLocks noChangeAspect="1"/>
          </p:cNvPicPr>
          <p:nvPr/>
        </p:nvPicPr>
        <p:blipFill>
          <a:blip r:embed="rId3"/>
          <a:stretch>
            <a:fillRect/>
          </a:stretch>
        </p:blipFill>
        <p:spPr>
          <a:xfrm>
            <a:off x="1435100" y="12446000"/>
            <a:ext cx="21513800" cy="25400"/>
          </a:xfrm>
          <a:prstGeom prst="rect">
            <a:avLst/>
          </a:prstGeom>
        </p:spPr>
      </p:pic>
      <p:sp>
        <p:nvSpPr>
          <p:cNvPr id="4" name="TextBox 4"/>
          <p:cNvSpPr txBox="1"/>
          <p:nvPr/>
        </p:nvSpPr>
        <p:spPr>
          <a:xfrm>
            <a:off x="2578100" y="1295400"/>
            <a:ext cx="10248900" cy="952500"/>
          </a:xfrm>
          <a:prstGeom prst="rect">
            <a:avLst/>
          </a:prstGeom>
        </p:spPr>
        <p:txBody>
          <a:bodyPr lIns="0" tIns="0" rIns="0" bIns="0" rtlCol="0" anchor="ctr"/>
          <a:lstStyle/>
          <a:p>
            <a:pPr lvl="0" algn="l">
              <a:lnSpc>
                <a:spcPct val="116199"/>
              </a:lnSpc>
            </a:pPr>
            <a:r>
              <a:rPr lang="en-US" sz="5333" b="0" i="0" u="none" strike="noStrike" spc="-300">
                <a:solidFill>
                  <a:srgbClr val="325ADC"/>
                </a:solidFill>
                <a:latin typeface="NanumSquare ExtraBold"/>
                <a:ea typeface="NanumSquare ExtraBold"/>
                <a:cs typeface="NanumSquare ExtraBold"/>
              </a:rPr>
              <a:t>The Sleep-Activity Paradox
</a:t>
            </a:r>
          </a:p>
        </p:txBody>
      </p:sp>
      <p:sp>
        <p:nvSpPr>
          <p:cNvPr id="5" name="TextBox 5"/>
          <p:cNvSpPr txBox="1"/>
          <p:nvPr/>
        </p:nvSpPr>
        <p:spPr>
          <a:xfrm>
            <a:off x="1435100" y="7035800"/>
            <a:ext cx="15532100" cy="5054600"/>
          </a:xfrm>
          <a:prstGeom prst="rect">
            <a:avLst/>
          </a:prstGeom>
        </p:spPr>
        <p:txBody>
          <a:bodyPr lIns="0" tIns="0" rIns="0" bIns="0" rtlCol="0" anchor="t"/>
          <a:lstStyle/>
          <a:p>
            <a:pPr lvl="0" algn="l">
              <a:lnSpc>
                <a:spcPct val="129479"/>
              </a:lnSpc>
            </a:pPr>
            <a:r>
              <a:rPr lang="en-US" sz="2895" b="1" i="0" u="none" strike="noStrike" spc="-200">
                <a:solidFill>
                  <a:srgbClr val="595959"/>
                </a:solidFill>
                <a:latin typeface="NanumSquare Regular"/>
                <a:ea typeface="NanumSquare Regular"/>
                <a:cs typeface="NanumSquare Regular"/>
              </a:rPr>
              <a:t>Hypothesis Rejection:</a:t>
            </a:r>
          </a:p>
          <a:p>
            <a:pPr lvl="0" algn="l">
              <a:lnSpc>
                <a:spcPct val="129479"/>
              </a:lnSpc>
            </a:pPr>
            <a:r>
              <a:rPr lang="en-US" sz="2895" b="0" i="0" u="none" strike="noStrike" spc="-200">
                <a:solidFill>
                  <a:srgbClr val="595959"/>
                </a:solidFill>
                <a:latin typeface="NanumSquare Regular"/>
                <a:ea typeface="NanumSquare Regular"/>
                <a:cs typeface="NanumSquare Regular"/>
              </a:rPr>
              <a:t>Contrary to the belief that "Low Activity leads to Depression" Cluster 1 (Lowest Activity) shows average mental health.</a:t>
            </a:r>
            <a:r>
              <a:rPr lang="en-US" sz="2895" b="1" i="0" u="none" strike="noStrike" spc="-200">
                <a:solidFill>
                  <a:srgbClr val="595959"/>
                </a:solidFill>
                <a:latin typeface="NanumSquare Regular"/>
                <a:ea typeface="NanumSquare Regular"/>
                <a:cs typeface="NanumSquare Regular"/>
              </a:rPr>
              <a:t>
The Critical Factor (Sleep):</a:t>
            </a:r>
            <a:r>
              <a:rPr lang="en-US" sz="2895" b="0" i="0" u="none" strike="noStrike" spc="-200">
                <a:solidFill>
                  <a:srgbClr val="595959"/>
                </a:solidFill>
                <a:latin typeface="NanumSquare Regular"/>
                <a:ea typeface="NanumSquare Regular"/>
                <a:cs typeface="NanumSquare Regular"/>
              </a:rPr>
              <a:t>
Cluster 3 (Burnout) : High Activity but Low Sleep results in the highest Stress &amp; Depression levels.
</a:t>
            </a:r>
            <a:r>
              <a:rPr lang="en-US" sz="2895" b="1" i="0" u="none" strike="noStrike" spc="-200">
                <a:solidFill>
                  <a:srgbClr val="595959"/>
                </a:solidFill>
                <a:latin typeface="NanumSquare Regular"/>
                <a:ea typeface="NanumSquare Regular"/>
                <a:cs typeface="NanumSquare Regular"/>
              </a:rPr>
              <a:t>Key Insight:</a:t>
            </a:r>
          </a:p>
          <a:p>
            <a:pPr lvl="0" algn="l">
              <a:lnSpc>
                <a:spcPct val="129479"/>
              </a:lnSpc>
            </a:pPr>
            <a:r>
              <a:rPr lang="en-US" sz="2895" b="0" i="0" u="none" strike="noStrike" spc="-200">
                <a:solidFill>
                  <a:srgbClr val="595959"/>
                </a:solidFill>
                <a:latin typeface="NanumSquare Regular"/>
                <a:ea typeface="NanumSquare Regular"/>
                <a:cs typeface="NanumSquare Regular"/>
              </a:rPr>
              <a:t>Sleep Quality &gt; Physical Activity.
</a:t>
            </a:r>
            <a:r>
              <a:rPr lang="en-US" sz="2895" b="1" i="0" u="none" strike="noStrike" spc="-200">
                <a:solidFill>
                  <a:srgbClr val="595959"/>
                </a:solidFill>
                <a:latin typeface="NanumSquare Regular"/>
                <a:ea typeface="NanumSquare Regular"/>
                <a:cs typeface="NanumSquare Regular"/>
              </a:rPr>
              <a:t>Takeaway:</a:t>
            </a:r>
          </a:p>
          <a:p>
            <a:pPr lvl="0" algn="l">
              <a:lnSpc>
                <a:spcPct val="129479"/>
              </a:lnSpc>
            </a:pPr>
            <a:r>
              <a:rPr lang="en-US" sz="2895" b="0" i="0" u="none" strike="noStrike" spc="-200">
                <a:solidFill>
                  <a:srgbClr val="595959"/>
                </a:solidFill>
                <a:latin typeface="NanumSquare Regular"/>
                <a:ea typeface="NanumSquare Regular"/>
                <a:cs typeface="NanumSquare Regular"/>
              </a:rPr>
              <a:t>Prioritizing rest is more effective for mental health than forced activity without sleep.</a:t>
            </a:r>
            <a:br>
              <a:rPr lang="en-US" sz="2895" b="0" i="0" u="none" strike="noStrike" spc="-200">
                <a:solidFill>
                  <a:srgbClr val="595959"/>
                </a:solidFill>
                <a:latin typeface="NanumSquare Regular"/>
                <a:ea typeface="NanumSquare Regular"/>
                <a:cs typeface="NanumSquare Regular"/>
              </a:rPr>
            </a:br>
            <a:endParaRPr lang="en-US" sz="2895" b="0" i="0" u="none" strike="noStrike" spc="-200">
              <a:solidFill>
                <a:srgbClr val="595959"/>
              </a:solidFill>
              <a:latin typeface="NanumSquare Regular"/>
              <a:ea typeface="NanumSquare Regular"/>
              <a:cs typeface="NanumSquare Regular"/>
            </a:endParaRPr>
          </a:p>
        </p:txBody>
      </p:sp>
      <p:pic>
        <p:nvPicPr>
          <p:cNvPr id="6" name="Picture 6"/>
          <p:cNvPicPr>
            <a:picLocks noChangeAspect="1"/>
          </p:cNvPicPr>
          <p:nvPr/>
        </p:nvPicPr>
        <p:blipFill>
          <a:blip r:embed="rId4"/>
          <a:stretch>
            <a:fillRect/>
          </a:stretch>
        </p:blipFill>
        <p:spPr>
          <a:xfrm>
            <a:off x="2006600" y="2247900"/>
            <a:ext cx="20332700" cy="4445000"/>
          </a:xfrm>
          <a:prstGeom prst="rect">
            <a:avLst/>
          </a:prstGeom>
        </p:spPr>
      </p:pic>
      <p:pic>
        <p:nvPicPr>
          <p:cNvPr id="7" name="Picture 7"/>
          <p:cNvPicPr>
            <a:picLocks noChangeAspect="1"/>
          </p:cNvPicPr>
          <p:nvPr/>
        </p:nvPicPr>
        <p:blipFill>
          <a:blip r:embed="rId5"/>
          <a:stretch>
            <a:fillRect/>
          </a:stretch>
        </p:blipFill>
        <p:spPr>
          <a:xfrm>
            <a:off x="17056100" y="6832600"/>
            <a:ext cx="5295900" cy="5486400"/>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tretch>
            <a:fillRect/>
          </a:stretch>
        </p:blipFill>
        <p:spPr>
          <a:xfrm>
            <a:off x="0" y="12700"/>
            <a:ext cx="24460200" cy="368300"/>
          </a:xfrm>
          <a:prstGeom prst="rect">
            <a:avLst/>
          </a:prstGeom>
        </p:spPr>
      </p:pic>
      <p:pic>
        <p:nvPicPr>
          <p:cNvPr id="3" name="Picture 3"/>
          <p:cNvPicPr>
            <a:picLocks noChangeAspect="1"/>
          </p:cNvPicPr>
          <p:nvPr/>
        </p:nvPicPr>
        <p:blipFill>
          <a:blip r:embed="rId3"/>
          <a:stretch>
            <a:fillRect/>
          </a:stretch>
        </p:blipFill>
        <p:spPr>
          <a:xfrm>
            <a:off x="1435100" y="12446000"/>
            <a:ext cx="21513800" cy="25400"/>
          </a:xfrm>
          <a:prstGeom prst="rect">
            <a:avLst/>
          </a:prstGeom>
        </p:spPr>
      </p:pic>
      <p:sp>
        <p:nvSpPr>
          <p:cNvPr id="4" name="TextBox 4"/>
          <p:cNvSpPr txBox="1"/>
          <p:nvPr/>
        </p:nvSpPr>
        <p:spPr>
          <a:xfrm>
            <a:off x="2578100" y="1295400"/>
            <a:ext cx="10833100" cy="952500"/>
          </a:xfrm>
          <a:prstGeom prst="rect">
            <a:avLst/>
          </a:prstGeom>
        </p:spPr>
        <p:txBody>
          <a:bodyPr lIns="0" tIns="0" rIns="0" bIns="0" rtlCol="0" anchor="ctr"/>
          <a:lstStyle/>
          <a:p>
            <a:pPr lvl="0" algn="l">
              <a:lnSpc>
                <a:spcPct val="116199"/>
              </a:lnSpc>
            </a:pPr>
            <a:r>
              <a:rPr lang="en-US" sz="5333" b="0" i="0" u="none" strike="noStrike" spc="-300">
                <a:solidFill>
                  <a:srgbClr val="325ADC"/>
                </a:solidFill>
                <a:latin typeface="NanumSquare ExtraBold"/>
                <a:ea typeface="NanumSquare ExtraBold"/>
                <a:cs typeface="NanumSquare ExtraBold"/>
              </a:rPr>
              <a:t>Conclusion: Lifestyle &amp; Depression
</a:t>
            </a:r>
          </a:p>
        </p:txBody>
      </p:sp>
      <p:sp>
        <p:nvSpPr>
          <p:cNvPr id="5" name="TextBox 5"/>
          <p:cNvSpPr txBox="1"/>
          <p:nvPr/>
        </p:nvSpPr>
        <p:spPr>
          <a:xfrm>
            <a:off x="2171700" y="7213600"/>
            <a:ext cx="17653000" cy="4699000"/>
          </a:xfrm>
          <a:prstGeom prst="rect">
            <a:avLst/>
          </a:prstGeom>
        </p:spPr>
        <p:txBody>
          <a:bodyPr lIns="0" tIns="0" rIns="0" bIns="0" rtlCol="0" anchor="t"/>
          <a:lstStyle/>
          <a:p>
            <a:pPr lvl="0" algn="l">
              <a:lnSpc>
                <a:spcPct val="129479"/>
              </a:lnSpc>
            </a:pPr>
            <a:r>
              <a:rPr lang="en-US" sz="4077" b="1" i="0" u="none" strike="noStrike" spc="-300">
                <a:solidFill>
                  <a:srgbClr val="595959"/>
                </a:solidFill>
                <a:latin typeface="NanumSquare Regular"/>
                <a:ea typeface="NanumSquare Regular"/>
                <a:cs typeface="NanumSquare Regular"/>
              </a:rPr>
              <a:t>Depression Rate Analysis:</a:t>
            </a:r>
            <a:r>
              <a:rPr lang="en-US" sz="4077" b="0" i="0" u="none" strike="noStrike" spc="-300">
                <a:solidFill>
                  <a:srgbClr val="595959"/>
                </a:solidFill>
                <a:latin typeface="NanumSquare Regular"/>
                <a:ea typeface="NanumSquare Regular"/>
                <a:cs typeface="NanumSquare Regular"/>
              </a:rPr>
              <a:t>
Global Average</a:t>
            </a:r>
            <a:r>
              <a:rPr lang="en-US" sz="4077" b="1" i="0" u="none" strike="noStrike" spc="-300">
                <a:solidFill>
                  <a:srgbClr val="595959"/>
                </a:solidFill>
                <a:latin typeface="NanumSquare Regular"/>
                <a:ea typeface="NanumSquare Regular"/>
                <a:cs typeface="NanumSquare Regular"/>
              </a:rPr>
              <a:t>:</a:t>
            </a:r>
            <a:r>
              <a:rPr lang="en-US" sz="4077" b="0" i="0" u="none" strike="noStrike" spc="-300">
                <a:solidFill>
                  <a:srgbClr val="595959"/>
                </a:solidFill>
                <a:latin typeface="NanumSquare Regular"/>
                <a:ea typeface="NanumSquare Regular"/>
                <a:cs typeface="NanumSquare Regular"/>
              </a:rPr>
              <a:t> 10% vs High-Risk Cluster: 15%
The 5% difference indicates a correlation, but it is not a dominant cause.
</a:t>
            </a:r>
            <a:r>
              <a:rPr lang="en-US" sz="4077" b="1" i="0" u="none" strike="noStrike" spc="-300">
                <a:solidFill>
                  <a:srgbClr val="595959"/>
                </a:solidFill>
                <a:latin typeface="NanumSquare Regular"/>
                <a:ea typeface="NanumSquare Regular"/>
                <a:cs typeface="NanumSquare Regular"/>
              </a:rPr>
              <a:t>Final Verification:</a:t>
            </a:r>
            <a:r>
              <a:rPr lang="en-US" sz="4077" b="0" i="0" u="none" strike="noStrike" spc="-300">
                <a:solidFill>
                  <a:srgbClr val="595959"/>
                </a:solidFill>
                <a:latin typeface="NanumSquare Regular"/>
                <a:ea typeface="NanumSquare Regular"/>
                <a:cs typeface="NanumSquare Regular"/>
              </a:rPr>
              <a:t>
Lifestyle patterns are contributing factors, not the sole direct cause of depression.
</a:t>
            </a:r>
            <a:r>
              <a:rPr lang="en-US" sz="4077" b="1" i="0" u="none" strike="noStrike" spc="-300">
                <a:solidFill>
                  <a:srgbClr val="595959"/>
                </a:solidFill>
                <a:latin typeface="NanumSquare Regular"/>
                <a:ea typeface="NanumSquare Regular"/>
                <a:cs typeface="NanumSquare Regular"/>
              </a:rPr>
              <a:t>Future Direction</a:t>
            </a:r>
            <a:r>
              <a:rPr lang="en-US" sz="4077" b="0" i="0" u="none" strike="noStrike" spc="-300">
                <a:solidFill>
                  <a:srgbClr val="595959"/>
                </a:solidFill>
                <a:latin typeface="NanumSquare Regular"/>
                <a:ea typeface="NanumSquare Regular"/>
                <a:cs typeface="NanumSquare Regular"/>
              </a:rPr>
              <a:t> : Need to explore external factors beyond lifestyle metrics.
</a:t>
            </a:r>
          </a:p>
        </p:txBody>
      </p:sp>
      <p:pic>
        <p:nvPicPr>
          <p:cNvPr id="6" name="Picture 6"/>
          <p:cNvPicPr>
            <a:picLocks noChangeAspect="1"/>
          </p:cNvPicPr>
          <p:nvPr/>
        </p:nvPicPr>
        <p:blipFill>
          <a:blip r:embed="rId4"/>
          <a:stretch>
            <a:fillRect/>
          </a:stretch>
        </p:blipFill>
        <p:spPr>
          <a:xfrm>
            <a:off x="2171700" y="2247900"/>
            <a:ext cx="20154900" cy="4457700"/>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tretch>
            <a:fillRect/>
          </a:stretch>
        </p:blipFill>
        <p:spPr>
          <a:xfrm>
            <a:off x="0" y="12700"/>
            <a:ext cx="24460200" cy="368300"/>
          </a:xfrm>
          <a:prstGeom prst="rect">
            <a:avLst/>
          </a:prstGeom>
        </p:spPr>
      </p:pic>
      <p:pic>
        <p:nvPicPr>
          <p:cNvPr id="3" name="Picture 3"/>
          <p:cNvPicPr>
            <a:picLocks noChangeAspect="1"/>
          </p:cNvPicPr>
          <p:nvPr/>
        </p:nvPicPr>
        <p:blipFill>
          <a:blip r:embed="rId3"/>
          <a:stretch>
            <a:fillRect/>
          </a:stretch>
        </p:blipFill>
        <p:spPr>
          <a:xfrm>
            <a:off x="1435100" y="12446000"/>
            <a:ext cx="21513800" cy="25400"/>
          </a:xfrm>
          <a:prstGeom prst="rect">
            <a:avLst/>
          </a:prstGeom>
        </p:spPr>
      </p:pic>
      <p:sp>
        <p:nvSpPr>
          <p:cNvPr id="4" name="TextBox 4"/>
          <p:cNvSpPr txBox="1"/>
          <p:nvPr/>
        </p:nvSpPr>
        <p:spPr>
          <a:xfrm>
            <a:off x="2578100" y="1295400"/>
            <a:ext cx="10833100" cy="952500"/>
          </a:xfrm>
          <a:prstGeom prst="rect">
            <a:avLst/>
          </a:prstGeom>
        </p:spPr>
        <p:txBody>
          <a:bodyPr lIns="0" tIns="0" rIns="0" bIns="0" rtlCol="0" anchor="ctr"/>
          <a:lstStyle/>
          <a:p>
            <a:pPr lvl="0" algn="l">
              <a:lnSpc>
                <a:spcPct val="116199"/>
              </a:lnSpc>
            </a:pPr>
            <a:r>
              <a:rPr lang="en-US" sz="5333" b="0" i="0" u="none" strike="noStrike" spc="-300">
                <a:solidFill>
                  <a:srgbClr val="325ADC"/>
                </a:solidFill>
                <a:latin typeface="NanumSquare ExtraBold"/>
                <a:ea typeface="NanumSquare ExtraBold"/>
                <a:cs typeface="NanumSquare ExtraBold"/>
              </a:rPr>
              <a:t>Demo</a:t>
            </a:r>
          </a:p>
        </p:txBody>
      </p:sp>
      <p:pic>
        <p:nvPicPr>
          <p:cNvPr id="5" name="Picture 5"/>
          <p:cNvPicPr>
            <a:picLocks noChangeAspect="1"/>
          </p:cNvPicPr>
          <p:nvPr/>
        </p:nvPicPr>
        <p:blipFill>
          <a:blip r:embed="rId4"/>
          <a:stretch>
            <a:fillRect/>
          </a:stretch>
        </p:blipFill>
        <p:spPr>
          <a:xfrm>
            <a:off x="2895600" y="2362200"/>
            <a:ext cx="18592800" cy="9969500"/>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tretch>
            <a:fillRect/>
          </a:stretch>
        </p:blipFill>
        <p:spPr>
          <a:xfrm>
            <a:off x="0" y="12700"/>
            <a:ext cx="24460200" cy="368300"/>
          </a:xfrm>
          <a:prstGeom prst="rect">
            <a:avLst/>
          </a:prstGeom>
        </p:spPr>
      </p:pic>
      <p:pic>
        <p:nvPicPr>
          <p:cNvPr id="3" name="Picture 3"/>
          <p:cNvPicPr>
            <a:picLocks noChangeAspect="1"/>
          </p:cNvPicPr>
          <p:nvPr/>
        </p:nvPicPr>
        <p:blipFill>
          <a:blip r:embed="rId3"/>
          <a:stretch>
            <a:fillRect/>
          </a:stretch>
        </p:blipFill>
        <p:spPr>
          <a:xfrm>
            <a:off x="1435100" y="12446000"/>
            <a:ext cx="21513800" cy="25400"/>
          </a:xfrm>
          <a:prstGeom prst="rect">
            <a:avLst/>
          </a:prstGeom>
        </p:spPr>
      </p:pic>
      <p:sp>
        <p:nvSpPr>
          <p:cNvPr id="4" name="TextBox 4"/>
          <p:cNvSpPr txBox="1"/>
          <p:nvPr/>
        </p:nvSpPr>
        <p:spPr>
          <a:xfrm>
            <a:off x="8788400" y="7213600"/>
            <a:ext cx="6946900" cy="1930400"/>
          </a:xfrm>
          <a:prstGeom prst="rect">
            <a:avLst/>
          </a:prstGeom>
        </p:spPr>
        <p:txBody>
          <a:bodyPr lIns="0" tIns="0" rIns="0" bIns="0" rtlCol="0" anchor="t"/>
          <a:lstStyle/>
          <a:p>
            <a:pPr lvl="0" algn="ctr">
              <a:lnSpc>
                <a:spcPct val="116199"/>
              </a:lnSpc>
            </a:pPr>
            <a:r>
              <a:rPr lang="en-US" sz="10859" b="0" i="0" u="none" strike="noStrike" spc="-600">
                <a:solidFill>
                  <a:srgbClr val="325ADC"/>
                </a:solidFill>
                <a:latin typeface="NanumSquare Bold"/>
                <a:ea typeface="NanumSquare Bold"/>
                <a:cs typeface="NanumSquare Bold"/>
              </a:rPr>
              <a:t>Thank You</a:t>
            </a:r>
          </a:p>
        </p:txBody>
      </p:sp>
      <p:pic>
        <p:nvPicPr>
          <p:cNvPr id="5" name="Picture 5"/>
          <p:cNvPicPr>
            <a:picLocks noChangeAspect="1"/>
          </p:cNvPicPr>
          <p:nvPr/>
        </p:nvPicPr>
        <p:blipFill>
          <a:blip r:embed="rId4"/>
          <a:stretch>
            <a:fillRect/>
          </a:stretch>
        </p:blipFill>
        <p:spPr>
          <a:xfrm>
            <a:off x="9436100" y="2146300"/>
            <a:ext cx="5524500" cy="4343400"/>
          </a:xfrm>
          <a:prstGeom prst="rect">
            <a:avLst/>
          </a:prstGeom>
        </p:spPr>
      </p:pic>
      <p:sp>
        <p:nvSpPr>
          <p:cNvPr id="6" name="TextBox 6"/>
          <p:cNvSpPr txBox="1"/>
          <p:nvPr/>
        </p:nvSpPr>
        <p:spPr>
          <a:xfrm>
            <a:off x="7823200" y="10414000"/>
            <a:ext cx="2921000" cy="711200"/>
          </a:xfrm>
          <a:prstGeom prst="rect">
            <a:avLst/>
          </a:prstGeom>
        </p:spPr>
        <p:txBody>
          <a:bodyPr lIns="0" tIns="0" rIns="0" bIns="0" rtlCol="0" anchor="t"/>
          <a:lstStyle/>
          <a:p>
            <a:pPr lvl="0" algn="ctr">
              <a:lnSpc>
                <a:spcPct val="116199"/>
              </a:lnSpc>
            </a:pPr>
            <a:r>
              <a:rPr lang="en-US" sz="4015" b="0" i="0" u="none" strike="noStrike" spc="-300">
                <a:solidFill>
                  <a:srgbClr val="FFFFFF"/>
                </a:solidFill>
                <a:latin typeface="NanumSquare ExtraBold"/>
                <a:ea typeface="NanumSquare ExtraBold"/>
                <a:cs typeface="NanumSquare ExtraBold"/>
              </a:rPr>
              <a:t>강미리 팀장 </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tretch>
            <a:fillRect/>
          </a:stretch>
        </p:blipFill>
        <p:spPr>
          <a:xfrm>
            <a:off x="0" y="12700"/>
            <a:ext cx="24460200" cy="368300"/>
          </a:xfrm>
          <a:prstGeom prst="rect">
            <a:avLst/>
          </a:prstGeom>
        </p:spPr>
      </p:pic>
      <p:sp>
        <p:nvSpPr>
          <p:cNvPr id="3" name="TextBox 3"/>
          <p:cNvSpPr txBox="1"/>
          <p:nvPr/>
        </p:nvSpPr>
        <p:spPr>
          <a:xfrm>
            <a:off x="1346200" y="2247900"/>
            <a:ext cx="17183100" cy="1308100"/>
          </a:xfrm>
          <a:prstGeom prst="rect">
            <a:avLst/>
          </a:prstGeom>
        </p:spPr>
        <p:txBody>
          <a:bodyPr lIns="0" tIns="0" rIns="0" bIns="0" rtlCol="0" anchor="ctr"/>
          <a:lstStyle/>
          <a:p>
            <a:pPr lvl="0" algn="l">
              <a:lnSpc>
                <a:spcPct val="116199"/>
              </a:lnSpc>
            </a:pPr>
            <a:r>
              <a:rPr lang="en-US" sz="7333" b="0" i="0" u="none" strike="noStrike" spc="-400">
                <a:solidFill>
                  <a:srgbClr val="325ADC"/>
                </a:solidFill>
                <a:latin typeface="NanumSquare ExtraBold"/>
                <a:ea typeface="NanumSquare ExtraBold"/>
                <a:cs typeface="NanumSquare ExtraBold"/>
              </a:rPr>
              <a:t>Dataset Overview and Structure</a:t>
            </a:r>
          </a:p>
        </p:txBody>
      </p:sp>
      <p:sp>
        <p:nvSpPr>
          <p:cNvPr id="4" name="TextBox 4"/>
          <p:cNvSpPr txBox="1"/>
          <p:nvPr/>
        </p:nvSpPr>
        <p:spPr>
          <a:xfrm>
            <a:off x="1803400" y="8026400"/>
            <a:ext cx="12331700" cy="762000"/>
          </a:xfrm>
          <a:prstGeom prst="rect">
            <a:avLst/>
          </a:prstGeom>
        </p:spPr>
        <p:txBody>
          <a:bodyPr lIns="0" tIns="0" rIns="0" bIns="0" rtlCol="0" anchor="ctr"/>
          <a:lstStyle/>
          <a:p>
            <a:pPr marL="342900" lvl="1" indent="-342900" algn="l">
              <a:lnSpc>
                <a:spcPct val="116199"/>
              </a:lnSpc>
              <a:buClr>
                <a:srgbClr val="000000"/>
              </a:buClr>
              <a:buFont typeface="Arial"/>
              <a:buChar char="●"/>
            </a:pPr>
            <a:r>
              <a:rPr lang="en-US" sz="4266" b="0" i="0" u="none" strike="noStrike" spc="-300">
                <a:solidFill>
                  <a:srgbClr val="000000"/>
                </a:solidFill>
                <a:latin typeface="NanumSquare ExtraBold"/>
                <a:ea typeface="NanumSquare ExtraBold"/>
                <a:cs typeface="NanumSquare ExtraBold"/>
              </a:rPr>
              <a:t>Dataset Description</a:t>
            </a:r>
          </a:p>
        </p:txBody>
      </p:sp>
      <p:sp>
        <p:nvSpPr>
          <p:cNvPr id="5" name="TextBox 5"/>
          <p:cNvSpPr txBox="1"/>
          <p:nvPr/>
        </p:nvSpPr>
        <p:spPr>
          <a:xfrm>
            <a:off x="1790700" y="9118600"/>
            <a:ext cx="20002500" cy="762000"/>
          </a:xfrm>
          <a:prstGeom prst="rect">
            <a:avLst/>
          </a:prstGeom>
        </p:spPr>
        <p:txBody>
          <a:bodyPr lIns="0" tIns="0" rIns="0" bIns="0" rtlCol="0" anchor="ctr"/>
          <a:lstStyle/>
          <a:p>
            <a:pPr marL="342900" lvl="1" indent="-342900" algn="l">
              <a:lnSpc>
                <a:spcPct val="116199"/>
              </a:lnSpc>
              <a:buClr>
                <a:srgbClr val="000000"/>
              </a:buClr>
              <a:buFont typeface="Arial"/>
              <a:buChar char="●"/>
            </a:pPr>
            <a:r>
              <a:rPr lang="en-US" sz="4266" b="0" i="0" u="none" strike="noStrike" spc="-300">
                <a:solidFill>
                  <a:srgbClr val="000000"/>
                </a:solidFill>
                <a:latin typeface="NanumSquare ExtraBold"/>
                <a:ea typeface="NanumSquare ExtraBold"/>
                <a:cs typeface="NanumSquare ExtraBold"/>
              </a:rPr>
              <a:t>Target Distribution: Depression</a:t>
            </a:r>
          </a:p>
        </p:txBody>
      </p:sp>
      <p:sp>
        <p:nvSpPr>
          <p:cNvPr id="6" name="TextBox 6"/>
          <p:cNvSpPr txBox="1"/>
          <p:nvPr/>
        </p:nvSpPr>
        <p:spPr>
          <a:xfrm>
            <a:off x="1765300" y="10210800"/>
            <a:ext cx="20002500" cy="762000"/>
          </a:xfrm>
          <a:prstGeom prst="rect">
            <a:avLst/>
          </a:prstGeom>
        </p:spPr>
        <p:txBody>
          <a:bodyPr lIns="0" tIns="0" rIns="0" bIns="0" rtlCol="0" anchor="ctr"/>
          <a:lstStyle/>
          <a:p>
            <a:pPr marL="342900" lvl="1" indent="-342900" algn="l">
              <a:lnSpc>
                <a:spcPct val="116199"/>
              </a:lnSpc>
              <a:buClr>
                <a:srgbClr val="000000"/>
              </a:buClr>
              <a:buFont typeface="Arial"/>
              <a:buChar char="●"/>
            </a:pPr>
            <a:r>
              <a:rPr lang="en-US" sz="4266" b="0" i="0" u="none" strike="noStrike" spc="-300">
                <a:solidFill>
                  <a:srgbClr val="000000"/>
                </a:solidFill>
                <a:latin typeface="NanumSquare ExtraBold"/>
                <a:ea typeface="NanumSquare ExtraBold"/>
                <a:cs typeface="NanumSquare ExtraBold"/>
              </a:rPr>
              <a:t>Distribution of Numerical Variables</a:t>
            </a:r>
          </a:p>
        </p:txBody>
      </p:sp>
      <p:sp>
        <p:nvSpPr>
          <p:cNvPr id="7" name="TextBox 7"/>
          <p:cNvSpPr txBox="1"/>
          <p:nvPr/>
        </p:nvSpPr>
        <p:spPr>
          <a:xfrm>
            <a:off x="1739900" y="11277600"/>
            <a:ext cx="20002500" cy="762000"/>
          </a:xfrm>
          <a:prstGeom prst="rect">
            <a:avLst/>
          </a:prstGeom>
        </p:spPr>
        <p:txBody>
          <a:bodyPr lIns="0" tIns="0" rIns="0" bIns="0" rtlCol="0" anchor="ctr"/>
          <a:lstStyle/>
          <a:p>
            <a:pPr marL="342900" lvl="1" indent="-342900" algn="l">
              <a:lnSpc>
                <a:spcPct val="116199"/>
              </a:lnSpc>
              <a:buClr>
                <a:srgbClr val="000000"/>
              </a:buClr>
              <a:buFont typeface="Arial"/>
              <a:buChar char="●"/>
            </a:pPr>
            <a:r>
              <a:rPr lang="en-US" sz="4266" b="0" i="0" u="none" strike="noStrike" spc="-300">
                <a:solidFill>
                  <a:srgbClr val="000000"/>
                </a:solidFill>
                <a:latin typeface="NanumSquare ExtraBold"/>
                <a:ea typeface="NanumSquare ExtraBold"/>
                <a:cs typeface="NanumSquare ExtraBold"/>
              </a:rPr>
              <a:t>Distribution of Categorical Variables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tretch>
            <a:fillRect/>
          </a:stretch>
        </p:blipFill>
        <p:spPr>
          <a:xfrm>
            <a:off x="0" y="12700"/>
            <a:ext cx="24460200" cy="368300"/>
          </a:xfrm>
          <a:prstGeom prst="rect">
            <a:avLst/>
          </a:prstGeom>
        </p:spPr>
      </p:pic>
      <p:sp>
        <p:nvSpPr>
          <p:cNvPr id="3" name="TextBox 3"/>
          <p:cNvSpPr txBox="1"/>
          <p:nvPr/>
        </p:nvSpPr>
        <p:spPr>
          <a:xfrm>
            <a:off x="2578100" y="1295400"/>
            <a:ext cx="7010400" cy="952500"/>
          </a:xfrm>
          <a:prstGeom prst="rect">
            <a:avLst/>
          </a:prstGeom>
        </p:spPr>
        <p:txBody>
          <a:bodyPr lIns="0" tIns="0" rIns="0" bIns="0" rtlCol="0" anchor="ctr"/>
          <a:lstStyle/>
          <a:p>
            <a:pPr lvl="0" algn="l">
              <a:lnSpc>
                <a:spcPct val="116199"/>
              </a:lnSpc>
            </a:pPr>
            <a:r>
              <a:rPr lang="en-US" sz="5333" b="0" i="0" u="none" strike="noStrike" spc="-300">
                <a:solidFill>
                  <a:srgbClr val="325ADC"/>
                </a:solidFill>
                <a:latin typeface="NanumSquare ExtraBold"/>
                <a:ea typeface="NanumSquare ExtraBold"/>
                <a:cs typeface="NanumSquare ExtraBold"/>
              </a:rPr>
              <a:t>Dataset Description</a:t>
            </a:r>
          </a:p>
        </p:txBody>
      </p:sp>
      <p:sp>
        <p:nvSpPr>
          <p:cNvPr id="4" name="TextBox 4"/>
          <p:cNvSpPr txBox="1"/>
          <p:nvPr/>
        </p:nvSpPr>
        <p:spPr>
          <a:xfrm>
            <a:off x="5486400" y="4521200"/>
            <a:ext cx="2286000" cy="596900"/>
          </a:xfrm>
          <a:prstGeom prst="rect">
            <a:avLst/>
          </a:prstGeom>
        </p:spPr>
        <p:txBody>
          <a:bodyPr lIns="0" tIns="0" rIns="0" bIns="0" rtlCol="0" anchor="t"/>
          <a:lstStyle/>
          <a:p>
            <a:pPr lvl="0" algn="ctr">
              <a:lnSpc>
                <a:spcPct val="116199"/>
              </a:lnSpc>
            </a:pPr>
            <a:r>
              <a:rPr lang="en-US" sz="3333" b="0" i="0" u="none" strike="noStrike" spc="-200">
                <a:solidFill>
                  <a:srgbClr val="FFFFFF"/>
                </a:solidFill>
                <a:latin typeface="NanumSquare ExtraBold"/>
                <a:ea typeface="NanumSquare ExtraBold"/>
                <a:cs typeface="NanumSquare ExtraBold"/>
              </a:rPr>
              <a:t>문제 상황</a:t>
            </a:r>
          </a:p>
        </p:txBody>
      </p:sp>
      <p:sp>
        <p:nvSpPr>
          <p:cNvPr id="5" name="TextBox 5"/>
          <p:cNvSpPr txBox="1"/>
          <p:nvPr/>
        </p:nvSpPr>
        <p:spPr>
          <a:xfrm>
            <a:off x="2197100" y="11684000"/>
            <a:ext cx="20828000" cy="1422400"/>
          </a:xfrm>
          <a:prstGeom prst="rect">
            <a:avLst/>
          </a:prstGeom>
        </p:spPr>
        <p:txBody>
          <a:bodyPr lIns="0" tIns="0" rIns="0" bIns="0" rtlCol="0" anchor="ctr"/>
          <a:lstStyle/>
          <a:p>
            <a:pPr lvl="0" algn="l">
              <a:lnSpc>
                <a:spcPct val="116199"/>
              </a:lnSpc>
            </a:pPr>
            <a:r>
              <a:rPr lang="en-US" sz="2660" b="0" i="0" u="none" strike="noStrike" spc="-200">
                <a:solidFill>
                  <a:srgbClr val="FC5230"/>
                </a:solidFill>
                <a:latin typeface="NanumSquare ExtraBold"/>
                <a:ea typeface="NanumSquare ExtraBold"/>
                <a:cs typeface="NanumSquare ExtraBold"/>
              </a:rPr>
              <a:t>Physical Activity and Stress Level represent self-reported measures of individual lifestyle and perceived stress.</a:t>
            </a:r>
          </a:p>
          <a:p>
            <a:pPr lvl="0" algn="l">
              <a:lnSpc>
                <a:spcPct val="116199"/>
              </a:lnSpc>
            </a:pPr>
            <a:endParaRPr lang="en-US" sz="2660" b="0" i="0" u="none" strike="noStrike" spc="-200">
              <a:solidFill>
                <a:srgbClr val="FC5230"/>
              </a:solidFill>
              <a:latin typeface="NanumSquare ExtraBold"/>
              <a:ea typeface="NanumSquare ExtraBold"/>
              <a:cs typeface="NanumSquare ExtraBold"/>
            </a:endParaRPr>
          </a:p>
          <a:p>
            <a:pPr lvl="0" algn="l">
              <a:lnSpc>
                <a:spcPct val="116199"/>
              </a:lnSpc>
            </a:pPr>
            <a:endParaRPr lang="en-US" sz="2660" b="0" i="0" u="none" strike="noStrike" spc="-200">
              <a:solidFill>
                <a:srgbClr val="FC5230"/>
              </a:solidFill>
              <a:latin typeface="NanumSquare ExtraBold"/>
              <a:ea typeface="NanumSquare ExtraBold"/>
              <a:cs typeface="NanumSquare ExtraBold"/>
            </a:endParaRPr>
          </a:p>
        </p:txBody>
      </p:sp>
      <p:pic>
        <p:nvPicPr>
          <p:cNvPr id="6" name="Picture 6"/>
          <p:cNvPicPr>
            <a:picLocks noChangeAspect="1"/>
          </p:cNvPicPr>
          <p:nvPr/>
        </p:nvPicPr>
        <p:blipFill>
          <a:blip r:embed="rId3"/>
          <a:stretch>
            <a:fillRect/>
          </a:stretch>
        </p:blipFill>
        <p:spPr>
          <a:xfrm>
            <a:off x="2349500" y="3848100"/>
            <a:ext cx="19799300" cy="591820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tretch>
            <a:fillRect/>
          </a:stretch>
        </p:blipFill>
        <p:spPr>
          <a:xfrm>
            <a:off x="0" y="12700"/>
            <a:ext cx="24460200" cy="368300"/>
          </a:xfrm>
          <a:prstGeom prst="rect">
            <a:avLst/>
          </a:prstGeom>
        </p:spPr>
      </p:pic>
      <p:sp>
        <p:nvSpPr>
          <p:cNvPr id="3" name="TextBox 3"/>
          <p:cNvSpPr txBox="1"/>
          <p:nvPr/>
        </p:nvSpPr>
        <p:spPr>
          <a:xfrm>
            <a:off x="2578100" y="1295400"/>
            <a:ext cx="12369800" cy="952500"/>
          </a:xfrm>
          <a:prstGeom prst="rect">
            <a:avLst/>
          </a:prstGeom>
        </p:spPr>
        <p:txBody>
          <a:bodyPr lIns="0" tIns="0" rIns="0" bIns="0" rtlCol="0" anchor="ctr"/>
          <a:lstStyle/>
          <a:p>
            <a:pPr lvl="0" algn="l">
              <a:lnSpc>
                <a:spcPct val="116199"/>
              </a:lnSpc>
            </a:pPr>
            <a:r>
              <a:rPr lang="en-US" sz="5333" b="0" i="0" u="none" strike="noStrike" spc="-300">
                <a:solidFill>
                  <a:srgbClr val="325ADC"/>
                </a:solidFill>
                <a:latin typeface="NanumSquare ExtraBold"/>
                <a:ea typeface="NanumSquare ExtraBold"/>
                <a:cs typeface="NanumSquare ExtraBold"/>
              </a:rPr>
              <a:t>Target Distribution: Depression</a:t>
            </a:r>
          </a:p>
        </p:txBody>
      </p:sp>
      <p:sp>
        <p:nvSpPr>
          <p:cNvPr id="4" name="TextBox 4"/>
          <p:cNvSpPr txBox="1"/>
          <p:nvPr/>
        </p:nvSpPr>
        <p:spPr>
          <a:xfrm>
            <a:off x="5486400" y="4521200"/>
            <a:ext cx="2286000" cy="596900"/>
          </a:xfrm>
          <a:prstGeom prst="rect">
            <a:avLst/>
          </a:prstGeom>
        </p:spPr>
        <p:txBody>
          <a:bodyPr lIns="0" tIns="0" rIns="0" bIns="0" rtlCol="0" anchor="t"/>
          <a:lstStyle/>
          <a:p>
            <a:pPr lvl="0" algn="ctr">
              <a:lnSpc>
                <a:spcPct val="116199"/>
              </a:lnSpc>
            </a:pPr>
            <a:r>
              <a:rPr lang="en-US" sz="3333" b="0" i="0" u="none" strike="noStrike" spc="-200">
                <a:solidFill>
                  <a:srgbClr val="FFFFFF"/>
                </a:solidFill>
                <a:latin typeface="NanumSquare ExtraBold"/>
                <a:ea typeface="NanumSquare ExtraBold"/>
                <a:cs typeface="NanumSquare ExtraBold"/>
              </a:rPr>
              <a:t>문제 상황</a:t>
            </a:r>
          </a:p>
        </p:txBody>
      </p:sp>
      <p:pic>
        <p:nvPicPr>
          <p:cNvPr id="5" name="Picture 5"/>
          <p:cNvPicPr>
            <a:picLocks noChangeAspect="1"/>
          </p:cNvPicPr>
          <p:nvPr/>
        </p:nvPicPr>
        <p:blipFill>
          <a:blip r:embed="rId3"/>
          <a:stretch>
            <a:fillRect/>
          </a:stretch>
        </p:blipFill>
        <p:spPr>
          <a:xfrm>
            <a:off x="1244600" y="3441700"/>
            <a:ext cx="11252200" cy="850900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tretch>
            <a:fillRect/>
          </a:stretch>
        </p:blipFill>
        <p:spPr>
          <a:xfrm>
            <a:off x="0" y="12700"/>
            <a:ext cx="24460200" cy="368300"/>
          </a:xfrm>
          <a:prstGeom prst="rect">
            <a:avLst/>
          </a:prstGeom>
        </p:spPr>
      </p:pic>
      <p:sp>
        <p:nvSpPr>
          <p:cNvPr id="3" name="TextBox 3"/>
          <p:cNvSpPr txBox="1"/>
          <p:nvPr/>
        </p:nvSpPr>
        <p:spPr>
          <a:xfrm>
            <a:off x="2578100" y="1295400"/>
            <a:ext cx="12369800" cy="952500"/>
          </a:xfrm>
          <a:prstGeom prst="rect">
            <a:avLst/>
          </a:prstGeom>
        </p:spPr>
        <p:txBody>
          <a:bodyPr lIns="0" tIns="0" rIns="0" bIns="0" rtlCol="0" anchor="ctr"/>
          <a:lstStyle/>
          <a:p>
            <a:pPr lvl="0" algn="l">
              <a:lnSpc>
                <a:spcPct val="116199"/>
              </a:lnSpc>
            </a:pPr>
            <a:r>
              <a:rPr lang="en-US" sz="5333" b="0" i="0" u="none" strike="noStrike" spc="-300">
                <a:solidFill>
                  <a:srgbClr val="325ADC"/>
                </a:solidFill>
                <a:latin typeface="NanumSquare ExtraBold"/>
                <a:ea typeface="NanumSquare ExtraBold"/>
                <a:cs typeface="NanumSquare ExtraBold"/>
              </a:rPr>
              <a:t>Distribution of Numerical Variables</a:t>
            </a:r>
          </a:p>
        </p:txBody>
      </p:sp>
      <p:sp>
        <p:nvSpPr>
          <p:cNvPr id="4" name="TextBox 4"/>
          <p:cNvSpPr txBox="1"/>
          <p:nvPr/>
        </p:nvSpPr>
        <p:spPr>
          <a:xfrm>
            <a:off x="5486400" y="4521200"/>
            <a:ext cx="2286000" cy="596900"/>
          </a:xfrm>
          <a:prstGeom prst="rect">
            <a:avLst/>
          </a:prstGeom>
        </p:spPr>
        <p:txBody>
          <a:bodyPr lIns="0" tIns="0" rIns="0" bIns="0" rtlCol="0" anchor="t"/>
          <a:lstStyle/>
          <a:p>
            <a:pPr lvl="0" algn="ctr">
              <a:lnSpc>
                <a:spcPct val="116199"/>
              </a:lnSpc>
            </a:pPr>
            <a:r>
              <a:rPr lang="en-US" sz="3333" b="0" i="0" u="none" strike="noStrike" spc="-200">
                <a:solidFill>
                  <a:srgbClr val="FFFFFF"/>
                </a:solidFill>
                <a:latin typeface="NanumSquare ExtraBold"/>
                <a:ea typeface="NanumSquare ExtraBold"/>
                <a:cs typeface="NanumSquare ExtraBold"/>
              </a:rPr>
              <a:t>문제 상황</a:t>
            </a:r>
          </a:p>
        </p:txBody>
      </p:sp>
      <p:pic>
        <p:nvPicPr>
          <p:cNvPr id="5" name="Picture 5"/>
          <p:cNvPicPr>
            <a:picLocks noChangeAspect="1"/>
          </p:cNvPicPr>
          <p:nvPr/>
        </p:nvPicPr>
        <p:blipFill>
          <a:blip r:embed="rId3"/>
          <a:stretch>
            <a:fillRect/>
          </a:stretch>
        </p:blipFill>
        <p:spPr>
          <a:xfrm>
            <a:off x="1358900" y="3009900"/>
            <a:ext cx="21539200" cy="988060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tretch>
            <a:fillRect/>
          </a:stretch>
        </p:blipFill>
        <p:spPr>
          <a:xfrm>
            <a:off x="0" y="12700"/>
            <a:ext cx="24460200" cy="368300"/>
          </a:xfrm>
          <a:prstGeom prst="rect">
            <a:avLst/>
          </a:prstGeom>
        </p:spPr>
      </p:pic>
      <p:sp>
        <p:nvSpPr>
          <p:cNvPr id="3" name="TextBox 3"/>
          <p:cNvSpPr txBox="1"/>
          <p:nvPr/>
        </p:nvSpPr>
        <p:spPr>
          <a:xfrm>
            <a:off x="2578100" y="1295400"/>
            <a:ext cx="12369800" cy="952500"/>
          </a:xfrm>
          <a:prstGeom prst="rect">
            <a:avLst/>
          </a:prstGeom>
        </p:spPr>
        <p:txBody>
          <a:bodyPr lIns="0" tIns="0" rIns="0" bIns="0" rtlCol="0" anchor="ctr"/>
          <a:lstStyle/>
          <a:p>
            <a:pPr lvl="0" algn="l">
              <a:lnSpc>
                <a:spcPct val="116199"/>
              </a:lnSpc>
            </a:pPr>
            <a:r>
              <a:rPr lang="en-US" sz="5333" b="0" i="0" u="none" strike="noStrike" spc="-300">
                <a:solidFill>
                  <a:srgbClr val="325ADC"/>
                </a:solidFill>
                <a:latin typeface="NanumSquare ExtraBold"/>
                <a:ea typeface="NanumSquare ExtraBold"/>
                <a:cs typeface="NanumSquare ExtraBold"/>
              </a:rPr>
              <a:t>Distribution of Categorical Variables</a:t>
            </a:r>
          </a:p>
        </p:txBody>
      </p:sp>
      <p:sp>
        <p:nvSpPr>
          <p:cNvPr id="4" name="TextBox 4"/>
          <p:cNvSpPr txBox="1"/>
          <p:nvPr/>
        </p:nvSpPr>
        <p:spPr>
          <a:xfrm>
            <a:off x="5486400" y="4521200"/>
            <a:ext cx="2286000" cy="596900"/>
          </a:xfrm>
          <a:prstGeom prst="rect">
            <a:avLst/>
          </a:prstGeom>
        </p:spPr>
        <p:txBody>
          <a:bodyPr lIns="0" tIns="0" rIns="0" bIns="0" rtlCol="0" anchor="t"/>
          <a:lstStyle/>
          <a:p>
            <a:pPr lvl="0" algn="ctr">
              <a:lnSpc>
                <a:spcPct val="116199"/>
              </a:lnSpc>
            </a:pPr>
            <a:r>
              <a:rPr lang="en-US" sz="3333" b="0" i="0" u="none" strike="noStrike" spc="-200">
                <a:solidFill>
                  <a:srgbClr val="FFFFFF"/>
                </a:solidFill>
                <a:latin typeface="NanumSquare ExtraBold"/>
                <a:ea typeface="NanumSquare ExtraBold"/>
                <a:cs typeface="NanumSquare ExtraBold"/>
              </a:rPr>
              <a:t>문제 상황</a:t>
            </a:r>
          </a:p>
        </p:txBody>
      </p:sp>
      <p:pic>
        <p:nvPicPr>
          <p:cNvPr id="5" name="Picture 5"/>
          <p:cNvPicPr>
            <a:picLocks noChangeAspect="1"/>
          </p:cNvPicPr>
          <p:nvPr/>
        </p:nvPicPr>
        <p:blipFill>
          <a:blip r:embed="rId3"/>
          <a:stretch>
            <a:fillRect/>
          </a:stretch>
        </p:blipFill>
        <p:spPr>
          <a:xfrm>
            <a:off x="1295400" y="3873500"/>
            <a:ext cx="9461500" cy="8318500"/>
          </a:xfrm>
          <a:prstGeom prst="rect">
            <a:avLst/>
          </a:prstGeom>
        </p:spPr>
      </p:pic>
      <p:pic>
        <p:nvPicPr>
          <p:cNvPr id="6" name="Picture 6"/>
          <p:cNvPicPr>
            <a:picLocks noChangeAspect="1"/>
          </p:cNvPicPr>
          <p:nvPr/>
        </p:nvPicPr>
        <p:blipFill>
          <a:blip r:embed="rId4"/>
          <a:stretch>
            <a:fillRect/>
          </a:stretch>
        </p:blipFill>
        <p:spPr>
          <a:xfrm>
            <a:off x="11620500" y="3924300"/>
            <a:ext cx="11328400" cy="890270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tretch>
            <a:fillRect/>
          </a:stretch>
        </p:blipFill>
        <p:spPr>
          <a:xfrm>
            <a:off x="0" y="12700"/>
            <a:ext cx="24460200" cy="368300"/>
          </a:xfrm>
          <a:prstGeom prst="rect">
            <a:avLst/>
          </a:prstGeom>
        </p:spPr>
      </p:pic>
      <p:sp>
        <p:nvSpPr>
          <p:cNvPr id="3" name="TextBox 3"/>
          <p:cNvSpPr txBox="1"/>
          <p:nvPr/>
        </p:nvSpPr>
        <p:spPr>
          <a:xfrm>
            <a:off x="1016000" y="2400300"/>
            <a:ext cx="21399500" cy="1308100"/>
          </a:xfrm>
          <a:prstGeom prst="rect">
            <a:avLst/>
          </a:prstGeom>
        </p:spPr>
        <p:txBody>
          <a:bodyPr lIns="0" tIns="0" rIns="0" bIns="0" rtlCol="0" anchor="ctr"/>
          <a:lstStyle/>
          <a:p>
            <a:pPr lvl="0" algn="l">
              <a:lnSpc>
                <a:spcPct val="116199"/>
              </a:lnSpc>
            </a:pPr>
            <a:r>
              <a:rPr lang="en-US" sz="7333" b="0" i="0" u="none" strike="noStrike" spc="-400">
                <a:solidFill>
                  <a:srgbClr val="325ADC"/>
                </a:solidFill>
                <a:latin typeface="NanumSquare ExtraBold"/>
                <a:ea typeface="NanumSquare ExtraBold"/>
                <a:cs typeface="NanumSquare ExtraBold"/>
              </a:rPr>
              <a:t> Numerical Feature  &amp; Depression relationship</a:t>
            </a:r>
          </a:p>
        </p:txBody>
      </p:sp>
      <p:sp>
        <p:nvSpPr>
          <p:cNvPr id="4" name="TextBox 4"/>
          <p:cNvSpPr txBox="1"/>
          <p:nvPr/>
        </p:nvSpPr>
        <p:spPr>
          <a:xfrm>
            <a:off x="1866900" y="8064500"/>
            <a:ext cx="12331700" cy="762000"/>
          </a:xfrm>
          <a:prstGeom prst="rect">
            <a:avLst/>
          </a:prstGeom>
        </p:spPr>
        <p:txBody>
          <a:bodyPr lIns="0" tIns="0" rIns="0" bIns="0" rtlCol="0" anchor="ctr"/>
          <a:lstStyle/>
          <a:p>
            <a:pPr marL="342900" lvl="1" indent="-342900" algn="l">
              <a:lnSpc>
                <a:spcPct val="116199"/>
              </a:lnSpc>
              <a:buClr>
                <a:srgbClr val="000000"/>
              </a:buClr>
              <a:buFont typeface="Arial"/>
              <a:buChar char="●"/>
            </a:pPr>
            <a:r>
              <a:rPr lang="en-US" sz="4266" b="0" i="0" u="none" strike="noStrike" spc="-300">
                <a:solidFill>
                  <a:srgbClr val="000000"/>
                </a:solidFill>
                <a:latin typeface="NanumSquare ExtraBold"/>
                <a:ea typeface="NanumSquare ExtraBold"/>
                <a:cs typeface="NanumSquare ExtraBold"/>
              </a:rPr>
              <a:t>Numerical Feature</a:t>
            </a:r>
          </a:p>
        </p:txBody>
      </p:sp>
      <p:sp>
        <p:nvSpPr>
          <p:cNvPr id="5" name="TextBox 5"/>
          <p:cNvSpPr txBox="1"/>
          <p:nvPr/>
        </p:nvSpPr>
        <p:spPr>
          <a:xfrm>
            <a:off x="1841500" y="9207500"/>
            <a:ext cx="20002500" cy="762000"/>
          </a:xfrm>
          <a:prstGeom prst="rect">
            <a:avLst/>
          </a:prstGeom>
        </p:spPr>
        <p:txBody>
          <a:bodyPr lIns="0" tIns="0" rIns="0" bIns="0" rtlCol="0" anchor="ctr"/>
          <a:lstStyle/>
          <a:p>
            <a:pPr marL="342900" lvl="1" indent="-342900" algn="l">
              <a:lnSpc>
                <a:spcPct val="116199"/>
              </a:lnSpc>
              <a:buClr>
                <a:srgbClr val="000000"/>
              </a:buClr>
              <a:buFont typeface="Arial"/>
              <a:buChar char="●"/>
            </a:pPr>
            <a:r>
              <a:rPr lang="en-US" sz="4266" b="0" i="0" u="none" strike="noStrike" spc="-300">
                <a:solidFill>
                  <a:srgbClr val="000000"/>
                </a:solidFill>
                <a:latin typeface="NanumSquare ExtraBold"/>
                <a:ea typeface="NanumSquare ExtraBold"/>
                <a:cs typeface="NanumSquare ExtraBold"/>
              </a:rPr>
              <a:t>Summary of Mean Differences Between Depression Groups</a:t>
            </a:r>
          </a:p>
        </p:txBody>
      </p:sp>
      <p:sp>
        <p:nvSpPr>
          <p:cNvPr id="6" name="TextBox 6"/>
          <p:cNvSpPr txBox="1"/>
          <p:nvPr/>
        </p:nvSpPr>
        <p:spPr>
          <a:xfrm>
            <a:off x="1816100" y="10312400"/>
            <a:ext cx="20002500" cy="762000"/>
          </a:xfrm>
          <a:prstGeom prst="rect">
            <a:avLst/>
          </a:prstGeom>
        </p:spPr>
        <p:txBody>
          <a:bodyPr lIns="0" tIns="0" rIns="0" bIns="0" rtlCol="0" anchor="ctr"/>
          <a:lstStyle/>
          <a:p>
            <a:pPr marL="342900" lvl="1" indent="-342900" algn="l">
              <a:lnSpc>
                <a:spcPct val="116199"/>
              </a:lnSpc>
              <a:buClr>
                <a:srgbClr val="000000"/>
              </a:buClr>
              <a:buFont typeface="Arial"/>
              <a:buChar char="●"/>
            </a:pPr>
            <a:r>
              <a:rPr lang="en-US" sz="4266" b="0" i="0" u="none" strike="noStrike" spc="-300">
                <a:solidFill>
                  <a:srgbClr val="000000"/>
                </a:solidFill>
                <a:latin typeface="NanumSquare ExtraBold"/>
                <a:ea typeface="NanumSquare ExtraBold"/>
                <a:cs typeface="NanumSquare ExtraBold"/>
              </a:rPr>
              <a:t>Depression by Gender and Department</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맑은 고딕"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23</TotalTime>
  <Words>1736</Words>
  <Application>Microsoft Office PowerPoint</Application>
  <PresentationFormat>사용자 지정</PresentationFormat>
  <Paragraphs>214</Paragraphs>
  <Slides>34</Slides>
  <Notes>13</Notes>
  <HiddenSlides>0</HiddenSlides>
  <MMClips>0</MMClips>
  <ScaleCrop>false</ScaleCrop>
  <HeadingPairs>
    <vt:vector size="6" baseType="variant">
      <vt:variant>
        <vt:lpstr>사용한 글꼴</vt:lpstr>
      </vt:variant>
      <vt:variant>
        <vt:i4>8</vt:i4>
      </vt:variant>
      <vt:variant>
        <vt:lpstr>테마</vt:lpstr>
      </vt:variant>
      <vt:variant>
        <vt:i4>1</vt:i4>
      </vt:variant>
      <vt:variant>
        <vt:lpstr>슬라이드 제목</vt:lpstr>
      </vt:variant>
      <vt:variant>
        <vt:i4>34</vt:i4>
      </vt:variant>
    </vt:vector>
  </HeadingPairs>
  <TitlesOfParts>
    <vt:vector size="43" baseType="lpstr">
      <vt:lpstr>NanumSquare Regular</vt:lpstr>
      <vt:lpstr>맑은 고딕</vt:lpstr>
      <vt:lpstr>NanumSquare Bold</vt:lpstr>
      <vt:lpstr>Pretendard Regular</vt:lpstr>
      <vt:lpstr>NanumSquareRoundOTF ExtraBold</vt:lpstr>
      <vt:lpstr>Arial</vt:lpstr>
      <vt:lpstr>NanumSquare ExtraBold</vt:lpstr>
      <vt:lpstr>Calibri</vt:lpstr>
      <vt:lpstr>Office Theme</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KDT55</dc:creator>
  <cp:lastModifiedBy>KDT55</cp:lastModifiedBy>
  <cp:revision>5</cp:revision>
  <dcterms:created xsi:type="dcterms:W3CDTF">2006-08-16T00:00:00Z</dcterms:created>
  <dcterms:modified xsi:type="dcterms:W3CDTF">2026-02-11T03:07:52Z</dcterms:modified>
</cp:coreProperties>
</file>